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0" d="100"/>
          <a:sy n="50" d="100"/>
        </p:scale>
        <p:origin x="2298" y="66"/>
      </p:cViewPr>
      <p:guideLst>
        <p:guide orient="horz" pos="3120"/>
        <p:guide pos="2160"/>
      </p:guideLst>
    </p:cSldViewPr>
  </p:slideViewPr>
  <p:notesTextViewPr>
    <p:cViewPr>
      <p:scale>
        <a:sx n="1" d="1"/>
        <a:sy n="1" d="1"/>
      </p:scale>
      <p:origin x="0" y="0"/>
    </p:cViewPr>
  </p:notesTextViewPr>
  <p:gridSpacing cx="108000" cy="1080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2020/4/27</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188640" y="5000940"/>
            <a:ext cx="6431831" cy="266429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233961" y="1197982"/>
            <a:ext cx="6408712" cy="696489"/>
          </a:xfrm>
          <a:prstGeom prst="roundRect">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b="1" dirty="0">
                <a:solidFill>
                  <a:schemeClr val="bg1"/>
                </a:solidFill>
                <a:latin typeface="メイリオ" panose="020B0604030504040204" pitchFamily="50" charset="-128"/>
                <a:ea typeface="メイリオ" panose="020B0604030504040204" pitchFamily="50" charset="-128"/>
              </a:rPr>
              <a:t>一時的な資金の緊急貸付に関するご案内</a:t>
            </a:r>
          </a:p>
        </p:txBody>
      </p:sp>
      <p:sp>
        <p:nvSpPr>
          <p:cNvPr id="5" name="テキスト ボックス 4"/>
          <p:cNvSpPr txBox="1"/>
          <p:nvPr/>
        </p:nvSpPr>
        <p:spPr>
          <a:xfrm>
            <a:off x="260648" y="272480"/>
            <a:ext cx="5688632" cy="64633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新型コロナウイルス感染症の影響による休業や失業で、生活資金でお悩みの皆さまへ</a:t>
            </a:r>
          </a:p>
        </p:txBody>
      </p:sp>
      <p:sp>
        <p:nvSpPr>
          <p:cNvPr id="10" name="テキスト ボックス 9"/>
          <p:cNvSpPr txBox="1"/>
          <p:nvPr/>
        </p:nvSpPr>
        <p:spPr>
          <a:xfrm>
            <a:off x="272207" y="2037830"/>
            <a:ext cx="6408712" cy="2746906"/>
          </a:xfrm>
          <a:prstGeom prst="rect">
            <a:avLst/>
          </a:prstGeom>
          <a:noFill/>
        </p:spPr>
        <p:txBody>
          <a:bodyPr wrap="square" rtlCol="0">
            <a:spAutoFit/>
          </a:bodyPr>
          <a:lstStyle/>
          <a:p>
            <a:pPr>
              <a:lnSpc>
                <a:spcPts val="2300"/>
              </a:lnSpc>
            </a:pPr>
            <a:r>
              <a:rPr kumimoji="1" lang="ja-JP" altLang="en-US" sz="1600" dirty="0">
                <a:latin typeface="メイリオ" panose="020B0604030504040204" pitchFamily="50" charset="-128"/>
                <a:ea typeface="メイリオ" panose="020B0604030504040204" pitchFamily="50" charset="-128"/>
              </a:rPr>
              <a:t>　各都道府県社会福祉協議会では、低所得世帯等に対して、生活費等の必要な資金の貸付け等を行う生活福祉資金貸付制度を実施しております。</a:t>
            </a:r>
            <a:endParaRPr kumimoji="1" lang="en-US" altLang="ja-JP" sz="1600" dirty="0">
              <a:latin typeface="メイリオ" panose="020B0604030504040204" pitchFamily="50" charset="-128"/>
              <a:ea typeface="メイリオ" panose="020B0604030504040204" pitchFamily="50" charset="-128"/>
            </a:endParaRPr>
          </a:p>
          <a:p>
            <a:pPr>
              <a:lnSpc>
                <a:spcPts val="2300"/>
              </a:lnSpc>
            </a:pPr>
            <a:r>
              <a:rPr kumimoji="1" lang="ja-JP" altLang="en-US" sz="1600" dirty="0">
                <a:latin typeface="メイリオ" panose="020B0604030504040204" pitchFamily="50" charset="-128"/>
                <a:ea typeface="メイリオ" panose="020B0604030504040204" pitchFamily="50" charset="-128"/>
              </a:rPr>
              <a:t>　本制度につき、</a:t>
            </a:r>
            <a:r>
              <a:rPr kumimoji="1" lang="ja-JP" altLang="en-US" sz="1600" u="heavy" dirty="0">
                <a:uFill>
                  <a:solidFill>
                    <a:schemeClr val="accent6"/>
                  </a:solidFill>
                </a:uFill>
                <a:latin typeface="メイリオ" panose="020B0604030504040204" pitchFamily="50" charset="-128"/>
                <a:ea typeface="メイリオ" panose="020B0604030504040204" pitchFamily="50" charset="-128"/>
              </a:rPr>
              <a:t>新型コロナウイルス感染症の影響を踏まえ、貸付の対象世帯を低所得世帯以外に拡大し、休業や失業等により生活資金でお悩みの方々に向けた、緊急小口資金等の特例貸付を実施</a:t>
            </a:r>
            <a:r>
              <a:rPr kumimoji="1" lang="ja-JP" altLang="en-US" sz="1600" dirty="0">
                <a:latin typeface="メイリオ" panose="020B0604030504040204" pitchFamily="50" charset="-128"/>
                <a:ea typeface="メイリオ" panose="020B0604030504040204" pitchFamily="50" charset="-128"/>
              </a:rPr>
              <a:t>します。</a:t>
            </a:r>
            <a:endParaRPr kumimoji="1" lang="en-US" altLang="ja-JP" sz="1600" dirty="0">
              <a:latin typeface="メイリオ" panose="020B0604030504040204" pitchFamily="50" charset="-128"/>
              <a:ea typeface="メイリオ" panose="020B0604030504040204" pitchFamily="50" charset="-128"/>
            </a:endParaRPr>
          </a:p>
          <a:p>
            <a:pPr>
              <a:lnSpc>
                <a:spcPts val="2300"/>
              </a:lnSpc>
            </a:pPr>
            <a:r>
              <a:rPr kumimoji="1" lang="ja-JP" altLang="en-US" sz="1600" dirty="0">
                <a:latin typeface="メイリオ" panose="020B0604030504040204" pitchFamily="50" charset="-128"/>
                <a:ea typeface="メイリオ" panose="020B0604030504040204" pitchFamily="50" charset="-128"/>
              </a:rPr>
              <a:t>　特例貸付の具体的な内容は裏面をご覧ください。また、具体的な内容のご確認等は下記へお願いします。</a:t>
            </a:r>
          </a:p>
        </p:txBody>
      </p:sp>
      <p:sp>
        <p:nvSpPr>
          <p:cNvPr id="21" name="フローチャート: 手操作入力 20"/>
          <p:cNvSpPr/>
          <p:nvPr/>
        </p:nvSpPr>
        <p:spPr>
          <a:xfrm rot="5400000" flipH="1">
            <a:off x="1226050" y="3979799"/>
            <a:ext cx="396569" cy="2448272"/>
          </a:xfrm>
          <a:prstGeom prst="flowChartManualInpu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600" dirty="0">
                <a:solidFill>
                  <a:schemeClr val="bg1"/>
                </a:solidFill>
                <a:latin typeface="メイリオ" panose="020B0604030504040204" pitchFamily="50" charset="-128"/>
                <a:ea typeface="メイリオ" panose="020B0604030504040204" pitchFamily="50" charset="-128"/>
              </a:rPr>
              <a:t>貸付手続きの流れ</a:t>
            </a:r>
          </a:p>
        </p:txBody>
      </p:sp>
      <p:sp>
        <p:nvSpPr>
          <p:cNvPr id="27" name="角丸四角形 26"/>
          <p:cNvSpPr/>
          <p:nvPr/>
        </p:nvSpPr>
        <p:spPr>
          <a:xfrm>
            <a:off x="404664" y="5718789"/>
            <a:ext cx="432048" cy="17228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latin typeface="メイリオ" panose="020B0604030504040204" pitchFamily="50" charset="-128"/>
                <a:ea typeface="メイリオ" panose="020B0604030504040204" pitchFamily="50" charset="-128"/>
              </a:rPr>
              <a:t>お悩みの方</a:t>
            </a:r>
          </a:p>
        </p:txBody>
      </p:sp>
      <p:cxnSp>
        <p:nvCxnSpPr>
          <p:cNvPr id="31" name="直線コネクタ 30"/>
          <p:cNvCxnSpPr/>
          <p:nvPr/>
        </p:nvCxnSpPr>
        <p:spPr>
          <a:xfrm>
            <a:off x="944724" y="5956789"/>
            <a:ext cx="111600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008348" y="5649012"/>
            <a:ext cx="1008112" cy="307777"/>
          </a:xfrm>
          <a:prstGeom prst="rect">
            <a:avLst/>
          </a:prstGeom>
          <a:noFill/>
        </p:spPr>
        <p:txBody>
          <a:bodyPr wrap="square" rtlCol="0">
            <a:spAutoFit/>
          </a:bodyPr>
          <a:lstStyle/>
          <a:p>
            <a:pPr algn="ctr"/>
            <a:r>
              <a:rPr kumimoji="1" lang="ja-JP" altLang="en-US" sz="1400" dirty="0">
                <a:latin typeface="メイリオ" panose="020B0604030504040204" pitchFamily="50" charset="-128"/>
                <a:ea typeface="メイリオ" panose="020B0604030504040204" pitchFamily="50" charset="-128"/>
              </a:rPr>
              <a:t>申込み</a:t>
            </a:r>
          </a:p>
        </p:txBody>
      </p:sp>
      <p:sp>
        <p:nvSpPr>
          <p:cNvPr id="35" name="角丸四角形 34"/>
          <p:cNvSpPr/>
          <p:nvPr/>
        </p:nvSpPr>
        <p:spPr>
          <a:xfrm>
            <a:off x="4932660" y="5692389"/>
            <a:ext cx="1604306" cy="84385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400" dirty="0">
                <a:latin typeface="メイリオ" panose="020B0604030504040204" pitchFamily="50" charset="-128"/>
                <a:ea typeface="メイリオ" panose="020B0604030504040204" pitchFamily="50" charset="-128"/>
              </a:rPr>
              <a:t>都道府県</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社会福祉協議会</a:t>
            </a:r>
          </a:p>
        </p:txBody>
      </p:sp>
      <p:cxnSp>
        <p:nvCxnSpPr>
          <p:cNvPr id="36" name="直線コネクタ 35"/>
          <p:cNvCxnSpPr/>
          <p:nvPr/>
        </p:nvCxnSpPr>
        <p:spPr>
          <a:xfrm flipH="1">
            <a:off x="944724" y="6254929"/>
            <a:ext cx="108000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021048" y="6307192"/>
            <a:ext cx="1008112" cy="307777"/>
          </a:xfrm>
          <a:prstGeom prst="rect">
            <a:avLst/>
          </a:prstGeom>
          <a:noFill/>
        </p:spPr>
        <p:txBody>
          <a:bodyPr wrap="square" rtlCol="0">
            <a:spAutoFit/>
          </a:bodyPr>
          <a:lstStyle/>
          <a:p>
            <a:pPr algn="ctr"/>
            <a:r>
              <a:rPr kumimoji="1" lang="ja-JP" altLang="en-US" sz="1400" dirty="0">
                <a:latin typeface="メイリオ" panose="020B0604030504040204" pitchFamily="50" charset="-128"/>
                <a:ea typeface="メイリオ" panose="020B0604030504040204" pitchFamily="50" charset="-128"/>
              </a:rPr>
              <a:t>相談支援</a:t>
            </a:r>
          </a:p>
        </p:txBody>
      </p:sp>
      <p:cxnSp>
        <p:nvCxnSpPr>
          <p:cNvPr id="40" name="直線コネクタ 39"/>
          <p:cNvCxnSpPr/>
          <p:nvPr/>
        </p:nvCxnSpPr>
        <p:spPr>
          <a:xfrm>
            <a:off x="4412708" y="6110677"/>
            <a:ext cx="488202"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4356596" y="5802900"/>
            <a:ext cx="576064" cy="307777"/>
          </a:xfrm>
          <a:prstGeom prst="rect">
            <a:avLst/>
          </a:prstGeom>
          <a:noFill/>
        </p:spPr>
        <p:txBody>
          <a:bodyPr wrap="square" rtlCol="0">
            <a:spAutoFit/>
          </a:bodyPr>
          <a:lstStyle/>
          <a:p>
            <a:pPr algn="ctr"/>
            <a:r>
              <a:rPr kumimoji="1" lang="ja-JP" altLang="en-US" sz="1400" dirty="0">
                <a:latin typeface="メイリオ" panose="020B0604030504040204" pitchFamily="50" charset="-128"/>
                <a:ea typeface="メイリオ" panose="020B0604030504040204" pitchFamily="50" charset="-128"/>
              </a:rPr>
              <a:t>送付</a:t>
            </a:r>
          </a:p>
        </p:txBody>
      </p:sp>
      <p:cxnSp>
        <p:nvCxnSpPr>
          <p:cNvPr id="43" name="直線コネクタ 42"/>
          <p:cNvCxnSpPr/>
          <p:nvPr/>
        </p:nvCxnSpPr>
        <p:spPr>
          <a:xfrm flipH="1">
            <a:off x="949020" y="7012803"/>
            <a:ext cx="485624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2405033" y="7171145"/>
            <a:ext cx="1975925" cy="307777"/>
          </a:xfrm>
          <a:prstGeom prst="rect">
            <a:avLst/>
          </a:prstGeom>
          <a:noFill/>
        </p:spPr>
        <p:txBody>
          <a:bodyPr wrap="square" rtlCol="0">
            <a:spAutoFit/>
          </a:bodyPr>
          <a:lstStyle/>
          <a:p>
            <a:pPr algn="ctr"/>
            <a:r>
              <a:rPr kumimoji="1" lang="ja-JP" altLang="en-US" sz="1400" dirty="0">
                <a:latin typeface="メイリオ" panose="020B0604030504040204" pitchFamily="50" charset="-128"/>
                <a:ea typeface="メイリオ" panose="020B0604030504040204" pitchFamily="50" charset="-128"/>
              </a:rPr>
              <a:t>貸付決定・送金</a:t>
            </a:r>
          </a:p>
        </p:txBody>
      </p:sp>
      <p:cxnSp>
        <p:nvCxnSpPr>
          <p:cNvPr id="46" name="直線コネクタ 45"/>
          <p:cNvCxnSpPr/>
          <p:nvPr/>
        </p:nvCxnSpPr>
        <p:spPr>
          <a:xfrm flipH="1">
            <a:off x="5788756" y="6590994"/>
            <a:ext cx="1" cy="436135"/>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224644" y="7942178"/>
            <a:ext cx="6408712" cy="1858941"/>
          </a:xfrm>
          <a:prstGeom prst="roundRect">
            <a:avLst>
              <a:gd name="adj" fmla="val 874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224644" y="7973013"/>
            <a:ext cx="6264696" cy="1887696"/>
          </a:xfrm>
          <a:prstGeom prst="rect">
            <a:avLst/>
          </a:prstGeom>
          <a:noFill/>
        </p:spPr>
        <p:txBody>
          <a:bodyPr wrap="square" rtlCol="0">
            <a:spAutoFit/>
          </a:bodyPr>
          <a:lstStyle/>
          <a:p>
            <a:pPr lvl="0">
              <a:lnSpc>
                <a:spcPts val="2000"/>
              </a:lnSpc>
            </a:pPr>
            <a:r>
              <a:rPr lang="ja-JP" altLang="en-US" sz="1400" dirty="0">
                <a:solidFill>
                  <a:prstClr val="black"/>
                </a:solidFill>
                <a:latin typeface="メイリオ" panose="020B0604030504040204" pitchFamily="50" charset="-128"/>
                <a:ea typeface="メイリオ" panose="020B0604030504040204" pitchFamily="50" charset="-128"/>
              </a:rPr>
              <a:t>＜ご相談・申し込み＞</a:t>
            </a:r>
            <a:endParaRPr lang="en-US" altLang="ja-JP" sz="1400" dirty="0">
              <a:solidFill>
                <a:prstClr val="black"/>
              </a:solidFill>
              <a:latin typeface="メイリオ" panose="020B0604030504040204" pitchFamily="50" charset="-128"/>
              <a:ea typeface="メイリオ" panose="020B0604030504040204" pitchFamily="50" charset="-128"/>
            </a:endParaRPr>
          </a:p>
          <a:p>
            <a:pPr marL="273050" lvl="0">
              <a:lnSpc>
                <a:spcPts val="2000"/>
              </a:lnSpc>
            </a:pPr>
            <a:r>
              <a:rPr lang="ja-JP" altLang="en-US" sz="1400" dirty="0">
                <a:latin typeface="メイリオ" panose="020B0604030504040204" pitchFamily="50" charset="-128"/>
                <a:ea typeface="メイリオ" panose="020B0604030504040204" pitchFamily="50" charset="-128"/>
              </a:rPr>
              <a:t>  お住まいの地域の市町村社会福祉協議会</a:t>
            </a:r>
            <a:endParaRPr lang="en-US" altLang="ja-JP" sz="1400" dirty="0">
              <a:latin typeface="メイリオ" panose="020B0604030504040204" pitchFamily="50" charset="-128"/>
              <a:ea typeface="メイリオ" panose="020B0604030504040204" pitchFamily="50" charset="-128"/>
            </a:endParaRPr>
          </a:p>
          <a:p>
            <a:pPr lvl="0">
              <a:lnSpc>
                <a:spcPts val="2000"/>
              </a:lnSpc>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（受付時間：月～金曜日　</a:t>
            </a:r>
            <a:r>
              <a:rPr lang="en-US" altLang="ja-JP" sz="1400" dirty="0">
                <a:latin typeface="メイリオ" panose="020B0604030504040204" pitchFamily="50" charset="-128"/>
                <a:ea typeface="メイリオ" panose="020B0604030504040204" pitchFamily="50" charset="-128"/>
              </a:rPr>
              <a:t>9:00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17:00</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lvl="0">
              <a:lnSpc>
                <a:spcPts val="2000"/>
              </a:lnSpc>
            </a:pPr>
            <a:r>
              <a:rPr lang="ja-JP" altLang="en-US" sz="1400" dirty="0">
                <a:latin typeface="メイリオ" panose="020B0604030504040204" pitchFamily="50" charset="-128"/>
                <a:ea typeface="メイリオ" panose="020B0604030504040204" pitchFamily="50" charset="-128"/>
              </a:rPr>
              <a:t>＜基本的な制度内容のお問い合わせ＞</a:t>
            </a:r>
            <a:endParaRPr lang="en-US" altLang="ja-JP" sz="1400" dirty="0">
              <a:latin typeface="メイリオ" panose="020B0604030504040204" pitchFamily="50" charset="-128"/>
              <a:ea typeface="メイリオ" panose="020B0604030504040204" pitchFamily="50" charset="-128"/>
            </a:endParaRPr>
          </a:p>
          <a:p>
            <a:pPr marL="273050" lvl="0">
              <a:lnSpc>
                <a:spcPts val="2000"/>
              </a:lnSpc>
            </a:pPr>
            <a:r>
              <a:rPr lang="ja-JP" altLang="en-US" sz="1400" dirty="0">
                <a:latin typeface="メイリオ" panose="020B0604030504040204" pitchFamily="50" charset="-128"/>
                <a:ea typeface="メイリオ" panose="020B0604030504040204" pitchFamily="50" charset="-128"/>
              </a:rPr>
              <a:t>  相談コールセンター　　</a:t>
            </a:r>
            <a:endParaRPr lang="en-US" altLang="ja-JP" sz="1400" dirty="0">
              <a:latin typeface="メイリオ" panose="020B0604030504040204" pitchFamily="50" charset="-128"/>
              <a:ea typeface="メイリオ" panose="020B0604030504040204" pitchFamily="50" charset="-128"/>
            </a:endParaRPr>
          </a:p>
          <a:p>
            <a:pPr marL="273050" lvl="0">
              <a:lnSpc>
                <a:spcPts val="2000"/>
              </a:lnSpc>
            </a:pPr>
            <a:r>
              <a:rPr lang="ja-JP" altLang="en-US" sz="1400" dirty="0">
                <a:latin typeface="メイリオ" panose="020B0604030504040204" pitchFamily="50" charset="-128"/>
                <a:ea typeface="メイリオ" panose="020B0604030504040204" pitchFamily="50" charset="-128"/>
              </a:rPr>
              <a:t>　０１２０－４６－１９９９</a:t>
            </a:r>
            <a:endParaRPr lang="en-US" altLang="ja-JP" sz="1400" dirty="0">
              <a:latin typeface="メイリオ" panose="020B0604030504040204" pitchFamily="50" charset="-128"/>
              <a:ea typeface="メイリオ" panose="020B0604030504040204" pitchFamily="50" charset="-128"/>
            </a:endParaRPr>
          </a:p>
          <a:p>
            <a:pPr marL="273050" lvl="0">
              <a:lnSpc>
                <a:spcPts val="2000"/>
              </a:lnSpc>
            </a:pPr>
            <a:r>
              <a:rPr lang="ja-JP" altLang="en-US" sz="1400" dirty="0">
                <a:latin typeface="メイリオ" panose="020B0604030504040204" pitchFamily="50" charset="-128"/>
                <a:ea typeface="メイリオ" panose="020B0604030504040204" pitchFamily="50" charset="-128"/>
              </a:rPr>
              <a:t>  （受付時間：</a:t>
            </a:r>
            <a:r>
              <a:rPr lang="en-US" altLang="ja-JP" sz="1400" dirty="0">
                <a:latin typeface="メイリオ" panose="020B0604030504040204" pitchFamily="50" charset="-128"/>
                <a:ea typeface="メイリオ" panose="020B0604030504040204" pitchFamily="50" charset="-128"/>
              </a:rPr>
              <a:t>9:00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21:00  ※</a:t>
            </a:r>
            <a:r>
              <a:rPr lang="ja-JP" altLang="en-US" sz="1400" dirty="0">
                <a:latin typeface="メイリオ" panose="020B0604030504040204" pitchFamily="50" charset="-128"/>
                <a:ea typeface="メイリオ" panose="020B0604030504040204" pitchFamily="50" charset="-128"/>
              </a:rPr>
              <a:t>土日・祝含む）</a:t>
            </a:r>
            <a:endParaRPr lang="en-US" altLang="ja-JP" sz="14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541676" y="45406"/>
            <a:ext cx="1272746" cy="276999"/>
          </a:xfrm>
          <a:prstGeom prst="rect">
            <a:avLst/>
          </a:prstGeom>
          <a:noFill/>
        </p:spPr>
        <p:txBody>
          <a:bodyPr wrap="square" rtlCol="0">
            <a:spAutoFit/>
          </a:bodyPr>
          <a:lstStyle/>
          <a:p>
            <a:pPr algn="r"/>
            <a:r>
              <a:rPr kumimoji="1" lang="ja-JP" altLang="en-US" sz="1200" dirty="0"/>
              <a:t>（別添）</a:t>
            </a:r>
          </a:p>
        </p:txBody>
      </p:sp>
      <p:sp>
        <p:nvSpPr>
          <p:cNvPr id="24" name="角丸四角形 23"/>
          <p:cNvSpPr/>
          <p:nvPr/>
        </p:nvSpPr>
        <p:spPr>
          <a:xfrm>
            <a:off x="2132306" y="5749708"/>
            <a:ext cx="2256040" cy="84128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400" dirty="0">
                <a:latin typeface="メイリオ" panose="020B0604030504040204" pitchFamily="50" charset="-128"/>
                <a:ea typeface="メイリオ" panose="020B0604030504040204" pitchFamily="50" charset="-128"/>
              </a:rPr>
              <a:t>市区町村社会福祉協議会</a:t>
            </a: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100" dirty="0">
                <a:solidFill>
                  <a:schemeClr val="bg1"/>
                </a:solidFill>
                <a:latin typeface="メイリオ" panose="020B0604030504040204" pitchFamily="50" charset="-128"/>
                <a:ea typeface="メイリオ" panose="020B0604030504040204" pitchFamily="50" charset="-128"/>
              </a:rPr>
              <a:t>又は</a:t>
            </a:r>
            <a:endParaRPr kumimoji="1" lang="en-US" altLang="ja-JP" sz="1100" dirty="0">
              <a:solidFill>
                <a:schemeClr val="bg1"/>
              </a:solidFill>
              <a:latin typeface="メイリオ" panose="020B0604030504040204" pitchFamily="50" charset="-128"/>
              <a:ea typeface="メイリオ" panose="020B0604030504040204" pitchFamily="50" charset="-128"/>
            </a:endParaRPr>
          </a:p>
          <a:p>
            <a:pPr algn="ctr"/>
            <a:r>
              <a:rPr kumimoji="1" lang="ja-JP" altLang="en-US" sz="1400" dirty="0">
                <a:solidFill>
                  <a:schemeClr val="bg1"/>
                </a:solidFill>
                <a:latin typeface="メイリオ" panose="020B0604030504040204" pitchFamily="50" charset="-128"/>
                <a:ea typeface="メイリオ" panose="020B0604030504040204" pitchFamily="50" charset="-128"/>
              </a:rPr>
              <a:t>労働金庫店舗</a:t>
            </a:r>
          </a:p>
        </p:txBody>
      </p:sp>
    </p:spTree>
    <p:extLst>
      <p:ext uri="{BB962C8B-B14F-4D97-AF65-F5344CB8AC3E}">
        <p14:creationId xmlns:p14="http://schemas.microsoft.com/office/powerpoint/2010/main" val="131221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2013" y="563366"/>
            <a:ext cx="6431831" cy="489373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手操作入力 12"/>
          <p:cNvSpPr/>
          <p:nvPr/>
        </p:nvSpPr>
        <p:spPr>
          <a:xfrm rot="5400000">
            <a:off x="2552500" y="-2103532"/>
            <a:ext cx="360000" cy="4968000"/>
          </a:xfrm>
          <a:prstGeom prst="flowChartManualInpu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600" dirty="0">
                <a:solidFill>
                  <a:schemeClr val="bg1"/>
                </a:solidFill>
                <a:latin typeface="メイリオ" panose="020B0604030504040204" pitchFamily="50" charset="-128"/>
                <a:ea typeface="メイリオ" panose="020B0604030504040204" pitchFamily="50" charset="-128"/>
              </a:rPr>
              <a:t>主に休業された方向け（緊急小口資金）</a:t>
            </a:r>
          </a:p>
        </p:txBody>
      </p:sp>
      <p:cxnSp>
        <p:nvCxnSpPr>
          <p:cNvPr id="15" name="直線コネクタ 14"/>
          <p:cNvCxnSpPr/>
          <p:nvPr/>
        </p:nvCxnSpPr>
        <p:spPr>
          <a:xfrm>
            <a:off x="242012" y="549399"/>
            <a:ext cx="6408712" cy="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65131" y="1188004"/>
            <a:ext cx="3240360" cy="4562788"/>
          </a:xfrm>
          <a:prstGeom prst="rect">
            <a:avLst/>
          </a:prstGeom>
          <a:noFill/>
        </p:spPr>
        <p:txBody>
          <a:bodyPr wrap="square" rtlCol="0">
            <a:spAutoFit/>
          </a:bodyPr>
          <a:lstStyle/>
          <a:p>
            <a:pPr>
              <a:lnSpc>
                <a:spcPts val="2100"/>
              </a:lnSpc>
            </a:pPr>
            <a:r>
              <a:rPr kumimoji="1" lang="ja-JP" altLang="en-US" sz="1400" dirty="0">
                <a:latin typeface="メイリオ" panose="020B0604030504040204" pitchFamily="50" charset="-128"/>
                <a:ea typeface="メイリオ" panose="020B0604030504040204" pitchFamily="50" charset="-128"/>
              </a:rPr>
              <a:t>■対象者</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u="sng" dirty="0">
                <a:solidFill>
                  <a:srgbClr val="FF0000"/>
                </a:solidFill>
                <a:latin typeface="メイリオ" panose="020B0604030504040204" pitchFamily="50" charset="-128"/>
                <a:ea typeface="メイリオ" panose="020B0604030504040204" pitchFamily="50" charset="-128"/>
              </a:rPr>
              <a:t>新型コロナウイルスの影響を受け、休業等により収入の減少があり、緊急かつ一時的な生計維持のための貸付を必要とする世帯</a:t>
            </a:r>
            <a:endParaRPr kumimoji="1" lang="en-US" altLang="ja-JP" sz="1400" u="sng" dirty="0">
              <a:solidFill>
                <a:srgbClr val="FF0000"/>
              </a:solidFill>
              <a:latin typeface="メイリオ" panose="020B0604030504040204" pitchFamily="50" charset="-128"/>
              <a:ea typeface="メイリオ" panose="020B0604030504040204" pitchFamily="50" charset="-128"/>
            </a:endParaRPr>
          </a:p>
          <a:p>
            <a:pPr marL="180975" indent="-180975">
              <a:lnSpc>
                <a:spcPts val="1200"/>
              </a:lnSpc>
            </a:pP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従来の低所得世帯等に限定した取扱を拡大。</a:t>
            </a:r>
            <a:endParaRPr kumimoji="1" lang="en-US" altLang="ja-JP" sz="1000" dirty="0">
              <a:latin typeface="メイリオ" panose="020B0604030504040204" pitchFamily="50" charset="-128"/>
              <a:ea typeface="メイリオ" panose="020B0604030504040204" pitchFamily="50" charset="-128"/>
            </a:endParaRPr>
          </a:p>
          <a:p>
            <a:pPr marL="180975" indent="-180975">
              <a:lnSpc>
                <a:spcPts val="1200"/>
              </a:lnSpc>
            </a:pP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新型コロナウイルスの影響で収入の減少があれば、休業状態になくても、対象となります。</a:t>
            </a:r>
            <a:endParaRPr kumimoji="1" lang="en-US" altLang="ja-JP" sz="1000"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■貸付上限額</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a:t>
            </a:r>
            <a:r>
              <a:rPr lang="en-US" altLang="ja-JP" sz="1400" u="sng" dirty="0">
                <a:solidFill>
                  <a:srgbClr val="FF0000"/>
                </a:solidFill>
                <a:latin typeface="メイリオ" panose="020B0604030504040204" pitchFamily="50" charset="-128"/>
                <a:ea typeface="メイリオ" panose="020B0604030504040204" pitchFamily="50" charset="-128"/>
              </a:rPr>
              <a:t>20</a:t>
            </a:r>
            <a:r>
              <a:rPr lang="ja-JP" altLang="en-US" sz="1400" u="sng" dirty="0">
                <a:solidFill>
                  <a:srgbClr val="FF0000"/>
                </a:solidFill>
                <a:latin typeface="メイリオ" panose="020B0604030504040204" pitchFamily="50" charset="-128"/>
                <a:ea typeface="メイリオ" panose="020B0604030504040204" pitchFamily="50" charset="-128"/>
              </a:rPr>
              <a:t>万円以内</a:t>
            </a:r>
          </a:p>
          <a:p>
            <a:pPr marL="177800" indent="-177800"/>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　従来の１０万円以内とする取扱を拡大し、下記に該当する世帯は、貸付上限額を</a:t>
            </a:r>
            <a:r>
              <a:rPr lang="en-US" altLang="ja-JP" sz="900" dirty="0">
                <a:latin typeface="メイリオ" panose="020B0604030504040204" pitchFamily="50" charset="-128"/>
                <a:ea typeface="メイリオ" panose="020B0604030504040204" pitchFamily="50" charset="-128"/>
              </a:rPr>
              <a:t>20</a:t>
            </a:r>
            <a:r>
              <a:rPr lang="ja-JP" altLang="en-US" sz="900" dirty="0">
                <a:latin typeface="メイリオ" panose="020B0604030504040204" pitchFamily="50" charset="-128"/>
                <a:ea typeface="メイリオ" panose="020B0604030504040204" pitchFamily="50" charset="-128"/>
              </a:rPr>
              <a:t>万円以内とする。</a:t>
            </a:r>
          </a:p>
          <a:p>
            <a:pPr marL="177800" indent="-177800"/>
            <a:r>
              <a:rPr lang="ja-JP" altLang="en-US" sz="900" dirty="0">
                <a:latin typeface="メイリオ" panose="020B0604030504040204" pitchFamily="50" charset="-128"/>
                <a:ea typeface="メイリオ" panose="020B0604030504040204" pitchFamily="50" charset="-128"/>
              </a:rPr>
              <a:t>　ｱ　世帯員の中に新型コロナウイルス感染症の罹患者等がいるとき</a:t>
            </a:r>
          </a:p>
          <a:p>
            <a:pPr marL="177800" indent="-177800"/>
            <a:r>
              <a:rPr lang="ja-JP" altLang="en-US" sz="900" dirty="0">
                <a:latin typeface="メイリオ" panose="020B0604030504040204" pitchFamily="50" charset="-128"/>
                <a:ea typeface="メイリオ" panose="020B0604030504040204" pitchFamily="50" charset="-128"/>
              </a:rPr>
              <a:t>　ｲ　世帯員に要介護者がいるとき</a:t>
            </a:r>
          </a:p>
          <a:p>
            <a:pPr marL="177800" indent="-177800"/>
            <a:r>
              <a:rPr lang="ja-JP" altLang="en-US" sz="900" dirty="0">
                <a:latin typeface="メイリオ" panose="020B0604030504040204" pitchFamily="50" charset="-128"/>
                <a:ea typeface="メイリオ" panose="020B0604030504040204" pitchFamily="50" charset="-128"/>
              </a:rPr>
              <a:t>　ｳ　世帯員が</a:t>
            </a:r>
            <a:r>
              <a:rPr lang="en-US" altLang="ja-JP" sz="900" dirty="0">
                <a:latin typeface="メイリオ" panose="020B0604030504040204" pitchFamily="50" charset="-128"/>
                <a:ea typeface="メイリオ" panose="020B0604030504040204" pitchFamily="50" charset="-128"/>
              </a:rPr>
              <a:t>4</a:t>
            </a:r>
            <a:r>
              <a:rPr lang="ja-JP" altLang="en-US" sz="900" dirty="0">
                <a:latin typeface="メイリオ" panose="020B0604030504040204" pitchFamily="50" charset="-128"/>
                <a:ea typeface="メイリオ" panose="020B0604030504040204" pitchFamily="50" charset="-128"/>
              </a:rPr>
              <a:t>人以上いるとき</a:t>
            </a:r>
          </a:p>
          <a:p>
            <a:pPr marL="177800" indent="-177800"/>
            <a:r>
              <a:rPr lang="ja-JP" altLang="en-US" sz="900" dirty="0">
                <a:latin typeface="メイリオ" panose="020B0604030504040204" pitchFamily="50" charset="-128"/>
                <a:ea typeface="メイリオ" panose="020B0604030504040204" pitchFamily="50" charset="-128"/>
              </a:rPr>
              <a:t>　ｴ　世帯員に新型コロナウイルス感染症拡大防止策として、臨時休業した学校等に通う子の世話を行うことが必要となった労働者がいるとき</a:t>
            </a:r>
          </a:p>
          <a:p>
            <a:pPr marL="177800" indent="-177800"/>
            <a:r>
              <a:rPr lang="ja-JP" altLang="en-US" sz="900" dirty="0">
                <a:latin typeface="メイリオ" panose="020B0604030504040204" pitchFamily="50" charset="-128"/>
                <a:ea typeface="メイリオ" panose="020B0604030504040204" pitchFamily="50" charset="-128"/>
              </a:rPr>
              <a:t>　ｵ　世帯員に風邪症状など新型コロナウイルスに感染した恐れのある小学校等に通う子の世話を行うことが必要となった労働者がいるとき</a:t>
            </a:r>
          </a:p>
          <a:p>
            <a:pPr marL="177800" indent="-177800"/>
            <a:r>
              <a:rPr lang="ja-JP" altLang="en-US" sz="900" dirty="0">
                <a:latin typeface="メイリオ" panose="020B0604030504040204" pitchFamily="50" charset="-128"/>
                <a:ea typeface="メイリオ" panose="020B0604030504040204" pitchFamily="50" charset="-128"/>
              </a:rPr>
              <a:t>　ｶ　上記以外で休業等による収入の減少等で生活費用の貸付が必要な場合</a:t>
            </a:r>
          </a:p>
          <a:p>
            <a:endParaRPr lang="en-US" altLang="ja-JP" sz="900" dirty="0">
              <a:solidFill>
                <a:srgbClr val="FF0000"/>
              </a:solidFill>
              <a:latin typeface="メイリオ" panose="020B0604030504040204" pitchFamily="50" charset="-128"/>
              <a:ea typeface="メイリオ" panose="020B0604030504040204" pitchFamily="50" charset="-128"/>
            </a:endParaRPr>
          </a:p>
          <a:p>
            <a:endParaRPr lang="en-US" altLang="ja-JP" sz="700" dirty="0">
              <a:solidFill>
                <a:prstClr val="black"/>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3825075" y="1256992"/>
            <a:ext cx="2715766" cy="3954929"/>
          </a:xfrm>
          <a:prstGeom prst="rect">
            <a:avLst/>
          </a:prstGeom>
          <a:noFill/>
        </p:spPr>
        <p:txBody>
          <a:bodyPr wrap="square" rtlCol="0">
            <a:spAutoFit/>
          </a:bodyPr>
          <a:lstStyle/>
          <a:p>
            <a:pPr marL="180975" lvl="0" indent="-180975">
              <a:lnSpc>
                <a:spcPts val="2100"/>
              </a:lnSpc>
            </a:pPr>
            <a:r>
              <a:rPr lang="ja-JP" altLang="en-US" sz="1400" dirty="0">
                <a:solidFill>
                  <a:prstClr val="black"/>
                </a:solidFill>
                <a:latin typeface="メイリオ" panose="020B0604030504040204" pitchFamily="50" charset="-128"/>
                <a:ea typeface="メイリオ" panose="020B0604030504040204" pitchFamily="50" charset="-128"/>
              </a:rPr>
              <a:t>■据置期間</a:t>
            </a:r>
            <a:endParaRPr lang="en-US" altLang="ja-JP" sz="1400" dirty="0">
              <a:solidFill>
                <a:prstClr val="black"/>
              </a:solidFill>
              <a:latin typeface="メイリオ" panose="020B0604030504040204" pitchFamily="50" charset="-128"/>
              <a:ea typeface="メイリオ" panose="020B0604030504040204" pitchFamily="50" charset="-128"/>
            </a:endParaRPr>
          </a:p>
          <a:p>
            <a:pPr marL="180975" lvl="0" indent="-180975">
              <a:lnSpc>
                <a:spcPts val="2100"/>
              </a:lnSpc>
            </a:pPr>
            <a:r>
              <a:rPr lang="ja-JP" altLang="en-US" sz="1400" dirty="0">
                <a:solidFill>
                  <a:prstClr val="black"/>
                </a:solidFill>
                <a:latin typeface="メイリオ" panose="020B0604030504040204" pitchFamily="50" charset="-128"/>
                <a:ea typeface="メイリオ" panose="020B0604030504040204" pitchFamily="50" charset="-128"/>
              </a:rPr>
              <a:t>　</a:t>
            </a:r>
            <a:r>
              <a:rPr lang="ja-JP" altLang="en-US" sz="1400" u="sng" dirty="0">
                <a:solidFill>
                  <a:srgbClr val="FF0000"/>
                </a:solidFill>
                <a:latin typeface="メイリオ" panose="020B0604030504040204" pitchFamily="50" charset="-128"/>
                <a:ea typeface="メイリオ" panose="020B0604030504040204" pitchFamily="50" charset="-128"/>
              </a:rPr>
              <a:t>１年以内</a:t>
            </a:r>
            <a:endParaRPr lang="en-US" altLang="ja-JP" sz="1400" u="sng" dirty="0">
              <a:solidFill>
                <a:srgbClr val="FF0000"/>
              </a:solidFill>
              <a:latin typeface="メイリオ" panose="020B0604030504040204" pitchFamily="50" charset="-128"/>
              <a:ea typeface="メイリオ" panose="020B0604030504040204" pitchFamily="50" charset="-128"/>
            </a:endParaRPr>
          </a:p>
          <a:p>
            <a:pPr marL="180975" lvl="0" indent="-180975">
              <a:lnSpc>
                <a:spcPts val="2100"/>
              </a:lnSpc>
            </a:pPr>
            <a:r>
              <a:rPr lang="en-US" altLang="ja-JP" sz="1100" dirty="0">
                <a:solidFill>
                  <a:prstClr val="black"/>
                </a:solidFill>
                <a:latin typeface="メイリオ" panose="020B0604030504040204" pitchFamily="50" charset="-128"/>
                <a:ea typeface="メイリオ" panose="020B0604030504040204" pitchFamily="50" charset="-128"/>
              </a:rPr>
              <a:t>※</a:t>
            </a:r>
            <a:r>
              <a:rPr lang="ja-JP" altLang="en-US" sz="1100" dirty="0">
                <a:solidFill>
                  <a:prstClr val="black"/>
                </a:solidFill>
                <a:latin typeface="メイリオ" panose="020B0604030504040204" pitchFamily="50" charset="-128"/>
                <a:ea typeface="メイリオ" panose="020B0604030504040204" pitchFamily="50" charset="-128"/>
              </a:rPr>
              <a:t>　従来の２月以内とする取扱を拡大。</a:t>
            </a:r>
            <a:endParaRPr lang="ja-JP" altLang="en-US" sz="1400" dirty="0">
              <a:solidFill>
                <a:prstClr val="black"/>
              </a:solidFill>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■償還期限</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a:t>
            </a:r>
            <a:r>
              <a:rPr kumimoji="1" lang="ja-JP" altLang="en-US" sz="1400" u="sng" dirty="0">
                <a:solidFill>
                  <a:srgbClr val="FF0000"/>
                </a:solidFill>
                <a:latin typeface="メイリオ" panose="020B0604030504040204" pitchFamily="50" charset="-128"/>
                <a:ea typeface="メイリオ" panose="020B0604030504040204" pitchFamily="50" charset="-128"/>
              </a:rPr>
              <a:t>２年以内</a:t>
            </a:r>
            <a:endParaRPr kumimoji="1" lang="en-US" altLang="ja-JP" sz="1400" u="sng" dirty="0">
              <a:solidFill>
                <a:srgbClr val="FF0000"/>
              </a:solidFill>
              <a:latin typeface="メイリオ" panose="020B0604030504040204" pitchFamily="50" charset="-128"/>
              <a:ea typeface="メイリオ" panose="020B0604030504040204" pitchFamily="50" charset="-128"/>
            </a:endParaRPr>
          </a:p>
          <a:p>
            <a:pPr marL="180975" lvl="0" indent="-180975">
              <a:lnSpc>
                <a:spcPts val="2100"/>
              </a:lnSpc>
            </a:pPr>
            <a:r>
              <a:rPr lang="en-US" altLang="ja-JP" sz="1100" dirty="0">
                <a:solidFill>
                  <a:prstClr val="black"/>
                </a:solidFill>
                <a:latin typeface="メイリオ" panose="020B0604030504040204" pitchFamily="50" charset="-128"/>
                <a:ea typeface="メイリオ" panose="020B0604030504040204" pitchFamily="50" charset="-128"/>
              </a:rPr>
              <a:t>※</a:t>
            </a:r>
            <a:r>
              <a:rPr lang="ja-JP" altLang="en-US" sz="1100" dirty="0">
                <a:solidFill>
                  <a:prstClr val="black"/>
                </a:solidFill>
                <a:latin typeface="メイリオ" panose="020B0604030504040204" pitchFamily="50" charset="-128"/>
                <a:ea typeface="メイリオ" panose="020B0604030504040204" pitchFamily="50" charset="-128"/>
              </a:rPr>
              <a:t>　従来の１２月以内とする取扱を拡大。</a:t>
            </a:r>
            <a:endParaRPr lang="en-US" altLang="ja-JP" sz="1100" dirty="0">
              <a:solidFill>
                <a:prstClr val="black"/>
              </a:solidFill>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■貸付利子・保証人</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lang="ja-JP" altLang="en-US" sz="1400" dirty="0">
                <a:latin typeface="メイリオ" panose="020B0604030504040204" pitchFamily="50" charset="-128"/>
                <a:ea typeface="メイリオ" panose="020B0604030504040204" pitchFamily="50" charset="-128"/>
              </a:rPr>
              <a:t>   無利子・不要</a:t>
            </a:r>
            <a:endParaRPr lang="en-US" altLang="ja-JP" sz="1400"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■申込先</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市区町村社会福祉協議会</a:t>
            </a:r>
            <a:endParaRPr lang="en-US" altLang="ja-JP" sz="1400" dirty="0">
              <a:latin typeface="メイリオ" panose="020B0604030504040204" pitchFamily="50" charset="-128"/>
              <a:ea typeface="メイリオ" panose="020B0604030504040204" pitchFamily="50" charset="-128"/>
            </a:endParaRPr>
          </a:p>
          <a:p>
            <a:pPr>
              <a:lnSpc>
                <a:spcPts val="1200"/>
              </a:lnSpc>
            </a:pPr>
            <a:r>
              <a:rPr lang="ja-JP" altLang="en-US" sz="14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又は</a:t>
            </a:r>
            <a:endParaRPr lang="en-US" altLang="ja-JP" sz="1400" dirty="0">
              <a:latin typeface="メイリオ" panose="020B0604030504040204" pitchFamily="50" charset="-128"/>
              <a:ea typeface="メイリオ" panose="020B0604030504040204" pitchFamily="50" charset="-128"/>
            </a:endParaRPr>
          </a:p>
          <a:p>
            <a:pPr>
              <a:lnSpc>
                <a:spcPts val="2100"/>
              </a:lnSpc>
            </a:pPr>
            <a:r>
              <a:rPr lang="ja-JP" altLang="en-US" sz="1400" dirty="0">
                <a:latin typeface="メイリオ" panose="020B0604030504040204" pitchFamily="50" charset="-128"/>
                <a:ea typeface="メイリオ" panose="020B0604030504040204" pitchFamily="50" charset="-128"/>
              </a:rPr>
              <a:t>　お住まいの都道府県内の</a:t>
            </a:r>
            <a:endParaRPr lang="en-US" altLang="ja-JP" sz="1400" dirty="0">
              <a:latin typeface="メイリオ" panose="020B0604030504040204" pitchFamily="50" charset="-128"/>
              <a:ea typeface="メイリオ" panose="020B0604030504040204" pitchFamily="50" charset="-128"/>
            </a:endParaRPr>
          </a:p>
          <a:p>
            <a:pPr>
              <a:lnSpc>
                <a:spcPts val="2100"/>
              </a:lnSpc>
            </a:pPr>
            <a:r>
              <a:rPr lang="ja-JP" altLang="en-US" sz="1400" dirty="0">
                <a:latin typeface="メイリオ" panose="020B0604030504040204" pitchFamily="50" charset="-128"/>
                <a:ea typeface="メイリオ" panose="020B0604030504040204" pitchFamily="50" charset="-128"/>
              </a:rPr>
              <a:t>　労働金庫店舗</a:t>
            </a:r>
          </a:p>
        </p:txBody>
      </p:sp>
      <p:sp>
        <p:nvSpPr>
          <p:cNvPr id="19" name="テキスト ボックス 18"/>
          <p:cNvSpPr txBox="1"/>
          <p:nvPr/>
        </p:nvSpPr>
        <p:spPr>
          <a:xfrm>
            <a:off x="3346667" y="913488"/>
            <a:ext cx="461665" cy="4119268"/>
          </a:xfrm>
          <a:prstGeom prst="rect">
            <a:avLst/>
          </a:prstGeom>
          <a:noFill/>
        </p:spPr>
        <p:txBody>
          <a:bodyPr vert="eaVert" wrap="square" rtlCol="0">
            <a:spAutoFit/>
          </a:bodyPr>
          <a:lstStyle/>
          <a:p>
            <a:r>
              <a:rPr kumimoji="1" lang="ja-JP" altLang="en-US" dirty="0"/>
              <a:t>・・・・・・・・・・・・・・・・・・・・・・・・・・・・・・・・・・</a:t>
            </a:r>
          </a:p>
        </p:txBody>
      </p:sp>
      <p:sp>
        <p:nvSpPr>
          <p:cNvPr id="3" name="テキスト ボックス 2"/>
          <p:cNvSpPr txBox="1"/>
          <p:nvPr/>
        </p:nvSpPr>
        <p:spPr>
          <a:xfrm>
            <a:off x="358421" y="649193"/>
            <a:ext cx="6199013" cy="523220"/>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緊急かつ一時的に生計の維持が困難となった場合に、少額の費用の貸付を行います。</a:t>
            </a:r>
          </a:p>
        </p:txBody>
      </p:sp>
      <p:sp>
        <p:nvSpPr>
          <p:cNvPr id="10" name="正方形/長方形 9"/>
          <p:cNvSpPr/>
          <p:nvPr/>
        </p:nvSpPr>
        <p:spPr>
          <a:xfrm>
            <a:off x="275076" y="5896412"/>
            <a:ext cx="6431831" cy="358858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手操作入力 10"/>
          <p:cNvSpPr/>
          <p:nvPr/>
        </p:nvSpPr>
        <p:spPr>
          <a:xfrm rot="5400000">
            <a:off x="2649063" y="3191835"/>
            <a:ext cx="360000" cy="5112000"/>
          </a:xfrm>
          <a:prstGeom prst="flowChartManualInpu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600" dirty="0">
                <a:solidFill>
                  <a:schemeClr val="bg1"/>
                </a:solidFill>
                <a:latin typeface="メイリオ" panose="020B0604030504040204" pitchFamily="50" charset="-128"/>
                <a:ea typeface="メイリオ" panose="020B0604030504040204" pitchFamily="50" charset="-128"/>
              </a:rPr>
              <a:t>主に失業された方等向け（総合支援資金）</a:t>
            </a:r>
            <a:r>
              <a:rPr kumimoji="1" lang="en-US" altLang="ja-JP" sz="1000" dirty="0">
                <a:solidFill>
                  <a:schemeClr val="bg1"/>
                </a:solidFill>
                <a:latin typeface="メイリオ" panose="020B0604030504040204" pitchFamily="50" charset="-128"/>
                <a:ea typeface="メイリオ" panose="020B0604030504040204" pitchFamily="50" charset="-128"/>
              </a:rPr>
              <a:t>※</a:t>
            </a:r>
            <a:endParaRPr kumimoji="1" lang="ja-JP" altLang="en-US" sz="1600" dirty="0">
              <a:solidFill>
                <a:schemeClr val="bg1"/>
              </a:solidFill>
              <a:latin typeface="メイリオ" panose="020B0604030504040204" pitchFamily="50" charset="-128"/>
              <a:ea typeface="メイリオ" panose="020B0604030504040204" pitchFamily="50" charset="-128"/>
            </a:endParaRPr>
          </a:p>
        </p:txBody>
      </p:sp>
      <p:cxnSp>
        <p:nvCxnSpPr>
          <p:cNvPr id="12" name="直線コネクタ 11"/>
          <p:cNvCxnSpPr/>
          <p:nvPr/>
        </p:nvCxnSpPr>
        <p:spPr>
          <a:xfrm>
            <a:off x="275075" y="5916761"/>
            <a:ext cx="6408712" cy="0"/>
          </a:xfrm>
          <a:prstGeom prst="line">
            <a:avLst/>
          </a:prstGeom>
          <a:ln w="317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98194" y="6279799"/>
            <a:ext cx="3240360" cy="3131627"/>
          </a:xfrm>
          <a:prstGeom prst="rect">
            <a:avLst/>
          </a:prstGeom>
          <a:noFill/>
        </p:spPr>
        <p:txBody>
          <a:bodyPr wrap="square" rtlCol="0">
            <a:spAutoFit/>
          </a:bodyPr>
          <a:lstStyle/>
          <a:p>
            <a:pPr>
              <a:lnSpc>
                <a:spcPts val="2100"/>
              </a:lnSpc>
            </a:pPr>
            <a:r>
              <a:rPr kumimoji="1" lang="ja-JP" altLang="en-US" sz="1400" dirty="0">
                <a:latin typeface="メイリオ" panose="020B0604030504040204" pitchFamily="50" charset="-128"/>
                <a:ea typeface="メイリオ" panose="020B0604030504040204" pitchFamily="50" charset="-128"/>
              </a:rPr>
              <a:t>■対象者</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a:t>
            </a:r>
            <a:r>
              <a:rPr kumimoji="1" lang="ja-JP" altLang="en-US" sz="1400" u="sng" dirty="0">
                <a:solidFill>
                  <a:srgbClr val="FF0000"/>
                </a:solidFill>
                <a:latin typeface="メイリオ" panose="020B0604030504040204" pitchFamily="50" charset="-128"/>
                <a:ea typeface="メイリオ" panose="020B0604030504040204" pitchFamily="50" charset="-128"/>
              </a:rPr>
              <a:t>新型コロナウイルスの影響を受け、収入の減少や失業等により生活に困窮し、日常生活の維持が困難となっている世帯</a:t>
            </a:r>
            <a:endParaRPr kumimoji="1" lang="en-US" altLang="ja-JP" sz="1400" u="sng" dirty="0">
              <a:solidFill>
                <a:srgbClr val="FF0000"/>
              </a:solidFill>
              <a:latin typeface="メイリオ" panose="020B0604030504040204" pitchFamily="50" charset="-128"/>
              <a:ea typeface="メイリオ" panose="020B0604030504040204" pitchFamily="50" charset="-128"/>
            </a:endParaRPr>
          </a:p>
          <a:p>
            <a:pPr marL="180975" indent="-180975">
              <a:lnSpc>
                <a:spcPts val="1200"/>
              </a:lnSpc>
            </a:pP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従来の低所得世帯に限定した取扱を拡大。</a:t>
            </a:r>
            <a:endParaRPr kumimoji="1" lang="en-US" altLang="ja-JP" sz="1000" dirty="0">
              <a:latin typeface="メイリオ" panose="020B0604030504040204" pitchFamily="50" charset="-128"/>
              <a:ea typeface="メイリオ" panose="020B0604030504040204" pitchFamily="50" charset="-128"/>
            </a:endParaRPr>
          </a:p>
          <a:p>
            <a:pPr marL="180975" indent="-180975">
              <a:lnSpc>
                <a:spcPts val="1200"/>
              </a:lnSpc>
            </a:pP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新型コロナウイルスの影響で収入の減少があれば、失業状態になくても、対象となります。</a:t>
            </a:r>
            <a:endParaRPr lang="en-US" altLang="ja-JP" sz="1000"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■貸付上限額</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・（二人以上）月２０万円以内</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・（単身）　　月１５万円以内</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貸付期間：原則３月以内</a:t>
            </a:r>
            <a:endParaRPr kumimoji="1" lang="en-US" altLang="ja-JP" sz="14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3858137" y="6255735"/>
            <a:ext cx="2871887" cy="3400931"/>
          </a:xfrm>
          <a:prstGeom prst="rect">
            <a:avLst/>
          </a:prstGeom>
          <a:noFill/>
        </p:spPr>
        <p:txBody>
          <a:bodyPr wrap="square" rtlCol="0">
            <a:spAutoFit/>
          </a:bodyPr>
          <a:lstStyle/>
          <a:p>
            <a:pPr>
              <a:lnSpc>
                <a:spcPts val="2100"/>
              </a:lnSpc>
            </a:pPr>
            <a:r>
              <a:rPr lang="ja-JP" altLang="en-US" sz="1400" dirty="0">
                <a:latin typeface="メイリオ" panose="020B0604030504040204" pitchFamily="50" charset="-128"/>
                <a:ea typeface="メイリオ" panose="020B0604030504040204" pitchFamily="50" charset="-128"/>
              </a:rPr>
              <a:t>■据置期間</a:t>
            </a:r>
          </a:p>
          <a:p>
            <a:pPr>
              <a:lnSpc>
                <a:spcPts val="2100"/>
              </a:lnSpc>
            </a:pPr>
            <a:r>
              <a:rPr lang="ja-JP" altLang="en-US" sz="1400" dirty="0">
                <a:latin typeface="メイリオ" panose="020B0604030504040204" pitchFamily="50" charset="-128"/>
                <a:ea typeface="メイリオ" panose="020B0604030504040204" pitchFamily="50" charset="-128"/>
              </a:rPr>
              <a:t>　</a:t>
            </a:r>
            <a:r>
              <a:rPr lang="ja-JP" altLang="en-US" sz="1400" u="sng" dirty="0">
                <a:solidFill>
                  <a:srgbClr val="FF0000"/>
                </a:solidFill>
                <a:latin typeface="メイリオ" panose="020B0604030504040204" pitchFamily="50" charset="-128"/>
                <a:ea typeface="メイリオ" panose="020B0604030504040204" pitchFamily="50" charset="-128"/>
              </a:rPr>
              <a:t>１年以内</a:t>
            </a:r>
          </a:p>
          <a:p>
            <a:pPr>
              <a:lnSpc>
                <a:spcPts val="2100"/>
              </a:lnSpc>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従来の６月以内とする取扱を拡大。</a:t>
            </a:r>
          </a:p>
          <a:p>
            <a:pPr>
              <a:lnSpc>
                <a:spcPts val="1000"/>
              </a:lnSpc>
            </a:pPr>
            <a:endParaRPr kumimoji="1" lang="en-US" altLang="ja-JP" sz="10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■償還期限</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１０年以内</a:t>
            </a:r>
            <a:endParaRPr kumimoji="1" lang="en-US" altLang="ja-JP" sz="1400" dirty="0">
              <a:latin typeface="メイリオ" panose="020B0604030504040204" pitchFamily="50" charset="-128"/>
              <a:ea typeface="メイリオ" panose="020B0604030504040204" pitchFamily="50" charset="-128"/>
            </a:endParaRPr>
          </a:p>
          <a:p>
            <a:pPr>
              <a:lnSpc>
                <a:spcPts val="1000"/>
              </a:lnSpc>
            </a:pPr>
            <a:endParaRPr lang="en-US" altLang="ja-JP" sz="10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■貸付利子・保証人</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lang="ja-JP" altLang="en-US" sz="1400" dirty="0">
                <a:latin typeface="メイリオ" panose="020B0604030504040204" pitchFamily="50" charset="-128"/>
                <a:ea typeface="メイリオ" panose="020B0604030504040204" pitchFamily="50" charset="-128"/>
              </a:rPr>
              <a:t>  </a:t>
            </a:r>
            <a:r>
              <a:rPr lang="ja-JP" altLang="en-US" sz="1400" u="sng" dirty="0">
                <a:solidFill>
                  <a:srgbClr val="FF0000"/>
                </a:solidFill>
                <a:latin typeface="メイリオ" panose="020B0604030504040204" pitchFamily="50" charset="-128"/>
                <a:ea typeface="メイリオ" panose="020B0604030504040204" pitchFamily="50" charset="-128"/>
              </a:rPr>
              <a:t>無利子・不要</a:t>
            </a:r>
            <a:endParaRPr lang="en-US" altLang="ja-JP" sz="1400" u="sng" dirty="0">
              <a:solidFill>
                <a:srgbClr val="FF0000"/>
              </a:solidFill>
              <a:latin typeface="メイリオ" panose="020B0604030504040204" pitchFamily="50" charset="-128"/>
              <a:ea typeface="メイリオ" panose="020B0604030504040204" pitchFamily="50" charset="-128"/>
            </a:endParaRPr>
          </a:p>
          <a:p>
            <a:pPr marL="87313" indent="-87313">
              <a:lnSpc>
                <a:spcPts val="1500"/>
              </a:lnSpc>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従来、保証人ありの場合は無利子、なしの場合は年１</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５％とする取扱を緩和。</a:t>
            </a:r>
            <a:endParaRPr kumimoji="1" lang="en-US" altLang="ja-JP" sz="1400" dirty="0">
              <a:latin typeface="メイリオ" panose="020B0604030504040204" pitchFamily="50" charset="-128"/>
              <a:ea typeface="メイリオ" panose="020B0604030504040204" pitchFamily="50" charset="-128"/>
            </a:endParaRPr>
          </a:p>
          <a:p>
            <a:pPr>
              <a:lnSpc>
                <a:spcPts val="1000"/>
              </a:lnSpc>
            </a:pPr>
            <a:endParaRPr lang="en-US" altLang="ja-JP" sz="10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■申込先</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市区町村社会福祉協議会</a:t>
            </a:r>
          </a:p>
        </p:txBody>
      </p:sp>
      <p:sp>
        <p:nvSpPr>
          <p:cNvPr id="21" name="テキスト ボックス 20"/>
          <p:cNvSpPr txBox="1"/>
          <p:nvPr/>
        </p:nvSpPr>
        <p:spPr>
          <a:xfrm>
            <a:off x="3379730" y="6406650"/>
            <a:ext cx="461665" cy="3223970"/>
          </a:xfrm>
          <a:prstGeom prst="rect">
            <a:avLst/>
          </a:prstGeom>
          <a:noFill/>
        </p:spPr>
        <p:txBody>
          <a:bodyPr vert="eaVert" wrap="square" rtlCol="0">
            <a:spAutoFit/>
          </a:bodyPr>
          <a:lstStyle/>
          <a:p>
            <a:r>
              <a:rPr kumimoji="1" lang="ja-JP" altLang="en-US" dirty="0"/>
              <a:t>・・・・・・・・・・・・・・・・・・・・・・・・・</a:t>
            </a:r>
          </a:p>
        </p:txBody>
      </p:sp>
      <p:sp>
        <p:nvSpPr>
          <p:cNvPr id="22" name="テキスト ボックス 21"/>
          <p:cNvSpPr txBox="1"/>
          <p:nvPr/>
        </p:nvSpPr>
        <p:spPr>
          <a:xfrm>
            <a:off x="391484" y="5967534"/>
            <a:ext cx="6199013"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生活再建までの間に必要な生活費用の貸付を行います。</a:t>
            </a:r>
          </a:p>
        </p:txBody>
      </p:sp>
      <p:sp>
        <p:nvSpPr>
          <p:cNvPr id="4" name="テキスト ボックス 3"/>
          <p:cNvSpPr txBox="1"/>
          <p:nvPr/>
        </p:nvSpPr>
        <p:spPr>
          <a:xfrm>
            <a:off x="4556233" y="5602719"/>
            <a:ext cx="2213613" cy="215444"/>
          </a:xfrm>
          <a:prstGeom prst="rect">
            <a:avLst/>
          </a:prstGeom>
          <a:noFill/>
        </p:spPr>
        <p:txBody>
          <a:bodyPr wrap="square" rtlCol="0">
            <a:spAutoFit/>
          </a:bodyPr>
          <a:lstStyle/>
          <a:p>
            <a:pPr algn="r"/>
            <a:r>
              <a:rPr kumimoji="1" lang="en-US" altLang="ja-JP" sz="800" dirty="0"/>
              <a:t>※</a:t>
            </a:r>
            <a:r>
              <a:rPr kumimoji="1" lang="ja-JP" altLang="en-US" sz="800" dirty="0"/>
              <a:t>総合支援資金のうち、生活支援費</a:t>
            </a:r>
          </a:p>
        </p:txBody>
      </p:sp>
      <p:sp>
        <p:nvSpPr>
          <p:cNvPr id="5" name="テキスト ボックス 4"/>
          <p:cNvSpPr txBox="1"/>
          <p:nvPr/>
        </p:nvSpPr>
        <p:spPr>
          <a:xfrm>
            <a:off x="5229200" y="56456"/>
            <a:ext cx="1408727" cy="430887"/>
          </a:xfrm>
          <a:prstGeom prst="rect">
            <a:avLst/>
          </a:prstGeom>
          <a:noFill/>
          <a:ln>
            <a:solidFill>
              <a:schemeClr val="tx1"/>
            </a:solidFill>
          </a:ln>
        </p:spPr>
        <p:txBody>
          <a:bodyPr wrap="square" rtlCol="0">
            <a:spAutoFit/>
          </a:bodyPr>
          <a:lstStyle/>
          <a:p>
            <a:r>
              <a:rPr kumimoji="1" lang="ja-JP" altLang="en-US" sz="1100" dirty="0"/>
              <a:t>赤字は従来の要件を緩和したもの。</a:t>
            </a:r>
          </a:p>
        </p:txBody>
      </p:sp>
      <p:sp>
        <p:nvSpPr>
          <p:cNvPr id="24" name="テキスト ボックス 23"/>
          <p:cNvSpPr txBox="1"/>
          <p:nvPr/>
        </p:nvSpPr>
        <p:spPr>
          <a:xfrm>
            <a:off x="260648" y="9476118"/>
            <a:ext cx="6469376" cy="430887"/>
          </a:xfrm>
          <a:prstGeom prst="rect">
            <a:avLst/>
          </a:prstGeom>
          <a:noFill/>
        </p:spPr>
        <p:txBody>
          <a:bodyPr wrap="square" rtlCol="0">
            <a:spAutoFit/>
          </a:bodyPr>
          <a:lstStyle/>
          <a:p>
            <a:pPr defTabSz="1212146"/>
            <a:r>
              <a:rPr lang="ja-JP" altLang="en-US" sz="1100" dirty="0">
                <a:solidFill>
                  <a:prstClr val="black"/>
                </a:solidFill>
                <a:latin typeface="ＭＳ Ｐゴシック" panose="020B0600070205080204" pitchFamily="50" charset="-128"/>
                <a:ea typeface="ＭＳ Ｐゴシック" panose="020B0600070205080204" pitchFamily="50" charset="-128"/>
              </a:rPr>
              <a:t>今回の</a:t>
            </a:r>
            <a:r>
              <a:rPr lang="ja-JP" altLang="en-US" sz="1100" dirty="0"/>
              <a:t>特例措置では新たに、償還時において、なお所得の減少が続く住民税非課税世帯の償還を免除することができること</a:t>
            </a:r>
            <a:r>
              <a:rPr lang="ja-JP" altLang="en-US" sz="1100" dirty="0">
                <a:solidFill>
                  <a:prstClr val="black"/>
                </a:solidFill>
                <a:latin typeface="ＭＳ Ｐゴシック" panose="020B0600070205080204" pitchFamily="50" charset="-128"/>
                <a:ea typeface="ＭＳ Ｐゴシック" panose="020B0600070205080204" pitchFamily="50" charset="-128"/>
              </a:rPr>
              <a:t>としています。</a:t>
            </a:r>
          </a:p>
        </p:txBody>
      </p:sp>
      <p:sp>
        <p:nvSpPr>
          <p:cNvPr id="6" name="大かっこ 5"/>
          <p:cNvSpPr/>
          <p:nvPr/>
        </p:nvSpPr>
        <p:spPr>
          <a:xfrm>
            <a:off x="3858137" y="4445000"/>
            <a:ext cx="2453763" cy="766921"/>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3842786" y="5238819"/>
            <a:ext cx="3015214" cy="253916"/>
          </a:xfrm>
          <a:prstGeom prst="rect">
            <a:avLst/>
          </a:prstGeom>
          <a:noFill/>
        </p:spPr>
        <p:txBody>
          <a:bodyPr wrap="square" rtlCol="0">
            <a:spAutoFit/>
          </a:bodyPr>
          <a:lstStyle/>
          <a:p>
            <a:pPr marL="88900" indent="-88900"/>
            <a:r>
              <a:rPr kumimoji="1" lang="en-US" altLang="ja-JP" sz="1050" dirty="0"/>
              <a:t>※</a:t>
            </a:r>
            <a:r>
              <a:rPr lang="ja-JP" altLang="en-US" sz="1050" dirty="0"/>
              <a:t> </a:t>
            </a:r>
            <a:r>
              <a:rPr kumimoji="1" lang="ja-JP" altLang="en-US" sz="1050" dirty="0"/>
              <a:t>労働金庫における受付開始状況により記載</a:t>
            </a:r>
          </a:p>
        </p:txBody>
      </p:sp>
    </p:spTree>
    <p:extLst>
      <p:ext uri="{BB962C8B-B14F-4D97-AF65-F5344CB8AC3E}">
        <p14:creationId xmlns:p14="http://schemas.microsoft.com/office/powerpoint/2010/main" val="23914332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438</TotalTime>
  <Words>867</Words>
  <Application>Microsoft Office PowerPoint</Application>
  <PresentationFormat>A4 210 x 297 mm</PresentationFormat>
  <Paragraphs>86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櫻井 琢磨(sakurai-takuma)</dc:creator>
  <cp:lastModifiedBy>011231-02</cp:lastModifiedBy>
  <cp:revision>58</cp:revision>
  <cp:lastPrinted>2020-03-26T06:02:15Z</cp:lastPrinted>
  <dcterms:created xsi:type="dcterms:W3CDTF">2019-07-12T05:06:58Z</dcterms:created>
  <dcterms:modified xsi:type="dcterms:W3CDTF">2020-04-27T07:06:32Z</dcterms:modified>
</cp:coreProperties>
</file>