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11231-13" initials="0" lastIdx="1" clrIdx="0">
    <p:extLst>
      <p:ext uri="{19B8F6BF-5375-455C-9EA6-DF929625EA0E}">
        <p15:presenceInfo xmlns:p15="http://schemas.microsoft.com/office/powerpoint/2012/main" userId="011231-1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CCFFFF"/>
    <a:srgbClr val="CCFF99"/>
    <a:srgbClr val="B2B2B2"/>
    <a:srgbClr val="996633"/>
    <a:srgbClr val="FFCCCC"/>
    <a:srgbClr val="FFCCFF"/>
    <a:srgbClr val="FF99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 varScale="1">
        <p:scale>
          <a:sx n="46" d="100"/>
          <a:sy n="46" d="100"/>
        </p:scale>
        <p:origin x="2298" y="13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318" cy="493091"/>
          </a:xfrm>
          <a:prstGeom prst="rect">
            <a:avLst/>
          </a:prstGeom>
        </p:spPr>
        <p:txBody>
          <a:bodyPr vert="horz" lIns="85417" tIns="42709" rIns="85417" bIns="4270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6" y="0"/>
            <a:ext cx="2919318" cy="493091"/>
          </a:xfrm>
          <a:prstGeom prst="rect">
            <a:avLst/>
          </a:prstGeom>
        </p:spPr>
        <p:txBody>
          <a:bodyPr vert="horz" lIns="85417" tIns="42709" rIns="85417" bIns="42709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726"/>
            <a:ext cx="2919318" cy="493090"/>
          </a:xfrm>
          <a:prstGeom prst="rect">
            <a:avLst/>
          </a:prstGeom>
        </p:spPr>
        <p:txBody>
          <a:bodyPr vert="horz" lIns="85417" tIns="42709" rIns="85417" bIns="4270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6" y="9371726"/>
            <a:ext cx="2919318" cy="493090"/>
          </a:xfrm>
          <a:prstGeom prst="rect">
            <a:avLst/>
          </a:prstGeom>
        </p:spPr>
        <p:txBody>
          <a:bodyPr vert="horz" lIns="85417" tIns="42709" rIns="85417" bIns="42709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29" cy="495028"/>
          </a:xfrm>
          <a:prstGeom prst="rect">
            <a:avLst/>
          </a:prstGeom>
        </p:spPr>
        <p:txBody>
          <a:bodyPr vert="horz" lIns="90765" tIns="45384" rIns="90765" bIns="4538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8" y="1"/>
            <a:ext cx="2918829" cy="495028"/>
          </a:xfrm>
          <a:prstGeom prst="rect">
            <a:avLst/>
          </a:prstGeom>
        </p:spPr>
        <p:txBody>
          <a:bodyPr vert="horz" lIns="90765" tIns="45384" rIns="90765" bIns="4538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5" tIns="45384" rIns="90765" bIns="453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0"/>
          </a:xfrm>
          <a:prstGeom prst="rect">
            <a:avLst/>
          </a:prstGeom>
        </p:spPr>
        <p:txBody>
          <a:bodyPr vert="horz" lIns="90765" tIns="45384" rIns="90765" bIns="453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9"/>
            <a:ext cx="2918829" cy="495027"/>
          </a:xfrm>
          <a:prstGeom prst="rect">
            <a:avLst/>
          </a:prstGeom>
        </p:spPr>
        <p:txBody>
          <a:bodyPr vert="horz" lIns="90765" tIns="45384" rIns="90765" bIns="4538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8" y="9371289"/>
            <a:ext cx="2918829" cy="495027"/>
          </a:xfrm>
          <a:prstGeom prst="rect">
            <a:avLst/>
          </a:prstGeom>
        </p:spPr>
        <p:txBody>
          <a:bodyPr vert="horz" lIns="90765" tIns="45384" rIns="90765" bIns="4538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6">
            <a:extLst>
              <a:ext uri="{FF2B5EF4-FFF2-40B4-BE49-F238E27FC236}">
                <a16:creationId xmlns:a16="http://schemas.microsoft.com/office/drawing/2014/main" id="{F778D230-50C1-4921-833C-BE7240DEB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414" y="-355826"/>
            <a:ext cx="8159364" cy="115782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3" name="object 25"/>
          <p:cNvSpPr txBox="1"/>
          <p:nvPr/>
        </p:nvSpPr>
        <p:spPr>
          <a:xfrm rot="21540000">
            <a:off x="2456183" y="7809623"/>
            <a:ext cx="154178" cy="111569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700" dirty="0">
              <a:latin typeface="小塚ゴシック Pro R"/>
              <a:cs typeface="小塚ゴシック Pro R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1C86219-4152-44B0-9A01-7DB90B518D33}"/>
              </a:ext>
            </a:extLst>
          </p:cNvPr>
          <p:cNvSpPr/>
          <p:nvPr/>
        </p:nvSpPr>
        <p:spPr>
          <a:xfrm>
            <a:off x="1835418" y="2160665"/>
            <a:ext cx="4188027" cy="537484"/>
          </a:xfrm>
          <a:prstGeom prst="roundRect">
            <a:avLst/>
          </a:prstGeom>
          <a:pattFill prst="ltHorz">
            <a:fgClr>
              <a:srgbClr val="CCFFCC"/>
            </a:fgClr>
            <a:bgClr>
              <a:schemeClr val="bg1"/>
            </a:bgClr>
          </a:pattFill>
          <a:ln w="222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下記の各コースから、お選びください。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E76970-CAB2-4EB2-9F2C-0877D3CB82B5}"/>
              </a:ext>
            </a:extLst>
          </p:cNvPr>
          <p:cNvSpPr txBox="1"/>
          <p:nvPr/>
        </p:nvSpPr>
        <p:spPr>
          <a:xfrm>
            <a:off x="726230" y="2867831"/>
            <a:ext cx="3060000" cy="3456000"/>
          </a:xfrm>
          <a:prstGeom prst="rect">
            <a:avLst/>
          </a:prstGeom>
          <a:pattFill prst="pct30">
            <a:fgClr>
              <a:srgbClr val="FFFFCC"/>
            </a:fgClr>
            <a:bgClr>
              <a:schemeClr val="bg1"/>
            </a:bgClr>
          </a:patt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7CB0F703-E778-4745-9090-75DEDD288118}"/>
              </a:ext>
            </a:extLst>
          </p:cNvPr>
          <p:cNvSpPr txBox="1"/>
          <p:nvPr/>
        </p:nvSpPr>
        <p:spPr>
          <a:xfrm>
            <a:off x="898721" y="4219513"/>
            <a:ext cx="2736000" cy="4545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fontAlgn="base">
              <a:lnSpc>
                <a:spcPts val="1900"/>
              </a:lnSpc>
            </a:pPr>
            <a:r>
              <a:rPr lang="ja-JP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福祉用具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特徴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や選び方、使い</a:t>
            </a:r>
            <a:r>
              <a:rPr lang="ja-JP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方など</a:t>
            </a:r>
            <a:endParaRPr lang="en-US" altLang="ja-JP" sz="13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fontAlgn="base">
              <a:lnSpc>
                <a:spcPts val="1900"/>
              </a:lnSpc>
            </a:pP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体験を交えて、学んでみませんか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</a:t>
            </a:r>
            <a:endParaRPr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AEAFAE2A-7B9A-47FB-82C3-0CDEBA59C4AF}"/>
              </a:ext>
            </a:extLst>
          </p:cNvPr>
          <p:cNvSpPr txBox="1"/>
          <p:nvPr/>
        </p:nvSpPr>
        <p:spPr>
          <a:xfrm>
            <a:off x="694280" y="3087541"/>
            <a:ext cx="3156463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fontAlgn="ctr"/>
            <a:r>
              <a:rPr kumimoji="1" lang="ja-JP" altLang="en-US" sz="24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いろいろ福祉用具</a:t>
            </a: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CFBBF0E0-9C28-48D9-B512-FEC2B3C26195}"/>
              </a:ext>
            </a:extLst>
          </p:cNvPr>
          <p:cNvSpPr txBox="1"/>
          <p:nvPr/>
        </p:nvSpPr>
        <p:spPr>
          <a:xfrm>
            <a:off x="816341" y="3581853"/>
            <a:ext cx="291234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fontAlgn="ctr"/>
            <a:r>
              <a:rPr kumimoji="1"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日時：火曜日～金曜日（随時）</a:t>
            </a:r>
            <a:endParaRPr kumimoji="1" lang="en-US" altLang="ja-JP" sz="1600" b="1" dirty="0">
              <a:solidFill>
                <a:srgbClr val="604C3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E7BC15E6-CCED-4CFB-9E90-08B913A99D29}"/>
              </a:ext>
            </a:extLst>
          </p:cNvPr>
          <p:cNvSpPr txBox="1"/>
          <p:nvPr/>
        </p:nvSpPr>
        <p:spPr>
          <a:xfrm>
            <a:off x="911121" y="4697605"/>
            <a:ext cx="868438" cy="2308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defTabSz="846000" fontAlgn="ctr">
              <a:lnSpc>
                <a:spcPts val="1800"/>
              </a:lnSpc>
            </a:pPr>
            <a:r>
              <a:rPr lang="ja-JP" altLang="en-US" sz="1300" b="1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受講生の声</a:t>
            </a:r>
            <a:endParaRPr lang="en-US" altLang="ja-JP" sz="1300" b="1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40" y="2395109"/>
            <a:ext cx="1589240" cy="1500150"/>
          </a:xfrm>
          <a:prstGeom prst="rect">
            <a:avLst/>
          </a:prstGeom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3F5AB6FF-A609-4D64-9906-9F60569EEE67}"/>
              </a:ext>
            </a:extLst>
          </p:cNvPr>
          <p:cNvSpPr txBox="1"/>
          <p:nvPr/>
        </p:nvSpPr>
        <p:spPr>
          <a:xfrm>
            <a:off x="850720" y="3893122"/>
            <a:ext cx="198462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fontAlgn="ctr"/>
            <a:r>
              <a:rPr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時間：</a:t>
            </a:r>
            <a:r>
              <a:rPr lang="en-US" altLang="ja-JP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1.5</a:t>
            </a:r>
            <a:r>
              <a:rPr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</a:t>
            </a:r>
            <a:endParaRPr kumimoji="1" lang="ja-JP" altLang="en-US" sz="1600" b="1" dirty="0">
              <a:solidFill>
                <a:srgbClr val="604C3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6570FB9-9DF4-4EE6-BE71-56B51C200161}"/>
              </a:ext>
            </a:extLst>
          </p:cNvPr>
          <p:cNvSpPr txBox="1"/>
          <p:nvPr/>
        </p:nvSpPr>
        <p:spPr>
          <a:xfrm>
            <a:off x="850720" y="4967171"/>
            <a:ext cx="2772000" cy="1246495"/>
          </a:xfrm>
          <a:prstGeom prst="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defTabSz="846000" fontAlgn="ctr">
              <a:lnSpc>
                <a:spcPts val="1800"/>
              </a:lnSpc>
            </a:pPr>
            <a:r>
              <a:rPr lang="ja-JP" altLang="en-US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・使う人に合わせて、福祉用具がいろい　</a:t>
            </a:r>
            <a:endParaRPr lang="en-US" altLang="ja-JP" sz="1200" b="1" dirty="0">
              <a:solidFill>
                <a:srgbClr val="5E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1800"/>
              </a:lnSpc>
            </a:pPr>
            <a:r>
              <a:rPr lang="ja-JP" altLang="en-US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ろあることに驚いた。</a:t>
            </a:r>
            <a:endParaRPr lang="en-US" altLang="ja-JP" sz="1200" b="1" dirty="0">
              <a:solidFill>
                <a:srgbClr val="5E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1800"/>
              </a:lnSpc>
            </a:pPr>
            <a:r>
              <a:rPr lang="ja-JP" altLang="en-US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・福祉用具は介護する人のことも考え</a:t>
            </a:r>
            <a:endParaRPr lang="en-US" altLang="ja-JP" sz="1200" b="1" dirty="0">
              <a:solidFill>
                <a:srgbClr val="5E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1800"/>
              </a:lnSpc>
            </a:pPr>
            <a:r>
              <a:rPr lang="ja-JP" altLang="en-US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てあるとわかった。</a:t>
            </a:r>
            <a:endParaRPr lang="en-US" altLang="ja-JP" sz="1200" b="1" dirty="0">
              <a:solidFill>
                <a:srgbClr val="5E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1800"/>
              </a:lnSpc>
            </a:pPr>
            <a:r>
              <a:rPr lang="ja-JP" altLang="en-US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・ボランティア仲間でもう一度来たい。</a:t>
            </a:r>
            <a:endParaRPr lang="en-US" altLang="ja-JP" sz="1200" b="1" dirty="0">
              <a:solidFill>
                <a:srgbClr val="5E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703DE381-B665-47C9-BA46-475DDFA52470}"/>
              </a:ext>
            </a:extLst>
          </p:cNvPr>
          <p:cNvSpPr txBox="1"/>
          <p:nvPr/>
        </p:nvSpPr>
        <p:spPr>
          <a:xfrm>
            <a:off x="838066" y="7119852"/>
            <a:ext cx="285170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fontAlgn="ctr"/>
            <a:r>
              <a:rPr kumimoji="1"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日時：火曜日～金曜日（随時）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EF8DBC0-2974-4926-9CE1-6B7B31F6BC75}"/>
              </a:ext>
            </a:extLst>
          </p:cNvPr>
          <p:cNvSpPr/>
          <p:nvPr/>
        </p:nvSpPr>
        <p:spPr>
          <a:xfrm>
            <a:off x="4055590" y="6721725"/>
            <a:ext cx="3096000" cy="2913479"/>
          </a:xfrm>
          <a:prstGeom prst="rect">
            <a:avLst/>
          </a:prstGeom>
          <a:pattFill prst="pct80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" t="8988"/>
          <a:stretch/>
        </p:blipFill>
        <p:spPr>
          <a:xfrm rot="451885">
            <a:off x="4266318" y="6216436"/>
            <a:ext cx="2923175" cy="8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7525EE2-C8B9-4300-A0D8-EACD71ECC148}"/>
              </a:ext>
            </a:extLst>
          </p:cNvPr>
          <p:cNvSpPr txBox="1"/>
          <p:nvPr/>
        </p:nvSpPr>
        <p:spPr>
          <a:xfrm>
            <a:off x="4528295" y="6985399"/>
            <a:ext cx="2088000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fontAlgn="ctr"/>
            <a:r>
              <a:rPr lang="ja-JP" altLang="en-US" sz="2400" b="1" spc="-15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お申込み方法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360140F8-DB43-4B5A-9065-55F960A6FF80}"/>
              </a:ext>
            </a:extLst>
          </p:cNvPr>
          <p:cNvSpPr txBox="1"/>
          <p:nvPr/>
        </p:nvSpPr>
        <p:spPr>
          <a:xfrm>
            <a:off x="1281656" y="9762375"/>
            <a:ext cx="5514586" cy="84144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ts val="2300"/>
              </a:lnSpc>
            </a:pPr>
            <a:r>
              <a:rPr kumimoji="1" lang="ja-JP" altLang="en-US" sz="1200" spc="50" dirty="0">
                <a:solidFill>
                  <a:srgbClr val="6633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社会福祉法人 富山県社会福祉協議会　富山県福祉カレッジ</a:t>
            </a:r>
            <a:endParaRPr kumimoji="1" lang="en-US" altLang="ja-JP" sz="1200" spc="50" dirty="0">
              <a:solidFill>
                <a:srgbClr val="6633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300"/>
              </a:lnSpc>
            </a:pPr>
            <a:r>
              <a:rPr kumimoji="1" lang="ja-JP" altLang="en-US" sz="2400" spc="50" dirty="0">
                <a:solidFill>
                  <a:srgbClr val="6633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    富山県介護実習・普及センター</a:t>
            </a:r>
            <a:endParaRPr kumimoji="1" lang="en-US" altLang="ja-JP" sz="2400" spc="50" dirty="0">
              <a:solidFill>
                <a:srgbClr val="6633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en-US" altLang="ja-JP" sz="1400" b="1" spc="50" dirty="0">
                <a:solidFill>
                  <a:srgbClr val="6633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       </a:t>
            </a:r>
            <a:r>
              <a:rPr lang="en-US" altLang="ja-JP" sz="1400" b="1" spc="-70" dirty="0">
                <a:solidFill>
                  <a:srgbClr val="6633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</a:t>
            </a:r>
            <a:r>
              <a:rPr lang="ja-JP" altLang="en-US" sz="1400" b="1" spc="-70" dirty="0">
                <a:solidFill>
                  <a:srgbClr val="6633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０７６－４３２－６３０５　</a:t>
            </a:r>
            <a:r>
              <a:rPr lang="en-US" altLang="ja-JP" sz="1400" b="1" spc="-70" dirty="0">
                <a:solidFill>
                  <a:srgbClr val="6633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lang="ja-JP" altLang="en-US" sz="1400" b="1" spc="-70" dirty="0">
                <a:solidFill>
                  <a:srgbClr val="6633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０７６－４３２－６３０７</a:t>
            </a:r>
            <a:endParaRPr lang="en-US" altLang="ja-JP" sz="1400" b="1" spc="-70" dirty="0">
              <a:solidFill>
                <a:srgbClr val="6633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68EDDA2D-16F5-4014-A1CD-A191DF607054}"/>
              </a:ext>
            </a:extLst>
          </p:cNvPr>
          <p:cNvCxnSpPr/>
          <p:nvPr/>
        </p:nvCxnSpPr>
        <p:spPr>
          <a:xfrm>
            <a:off x="4252200" y="7378889"/>
            <a:ext cx="273964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43760CAD-3347-42E9-B32F-7DE0DE99CC1C}"/>
              </a:ext>
            </a:extLst>
          </p:cNvPr>
          <p:cNvCxnSpPr/>
          <p:nvPr/>
        </p:nvCxnSpPr>
        <p:spPr>
          <a:xfrm>
            <a:off x="886405" y="3459346"/>
            <a:ext cx="273964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5AE021F-A33F-45A7-AFE4-E314C51FC0DD}"/>
              </a:ext>
            </a:extLst>
          </p:cNvPr>
          <p:cNvCxnSpPr/>
          <p:nvPr/>
        </p:nvCxnSpPr>
        <p:spPr>
          <a:xfrm>
            <a:off x="859116" y="7018574"/>
            <a:ext cx="273964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C18D86FC-ECEA-4D05-B50C-C1E76635A0EF}"/>
              </a:ext>
            </a:extLst>
          </p:cNvPr>
          <p:cNvCxnSpPr/>
          <p:nvPr/>
        </p:nvCxnSpPr>
        <p:spPr>
          <a:xfrm>
            <a:off x="4209161" y="3411917"/>
            <a:ext cx="273964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7B239DB-50A6-4F5E-81D5-AB7F81575277}"/>
              </a:ext>
            </a:extLst>
          </p:cNvPr>
          <p:cNvSpPr txBox="1"/>
          <p:nvPr/>
        </p:nvSpPr>
        <p:spPr>
          <a:xfrm>
            <a:off x="4042295" y="2867831"/>
            <a:ext cx="3060000" cy="3240000"/>
          </a:xfrm>
          <a:prstGeom prst="rect">
            <a:avLst/>
          </a:prstGeom>
          <a:pattFill prst="pct30">
            <a:fgClr>
              <a:srgbClr val="FFFFCC"/>
            </a:fgClr>
            <a:bgClr>
              <a:schemeClr val="bg1"/>
            </a:bgClr>
          </a:patt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2C275817-E39B-4128-A58A-CBAC53CD3A95}"/>
              </a:ext>
            </a:extLst>
          </p:cNvPr>
          <p:cNvSpPr txBox="1"/>
          <p:nvPr/>
        </p:nvSpPr>
        <p:spPr>
          <a:xfrm>
            <a:off x="4176810" y="4216283"/>
            <a:ext cx="2736000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defTabSz="846000" fontAlgn="ctr">
              <a:lnSpc>
                <a:spcPts val="1600"/>
              </a:lnSpc>
            </a:pP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耳栓、</a:t>
            </a:r>
            <a:r>
              <a:rPr lang="ja-JP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特殊眼鏡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やサポーターなどを</a:t>
            </a:r>
            <a:r>
              <a:rPr lang="ja-JP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装着し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て</a:t>
            </a:r>
            <a:r>
              <a:rPr lang="ja-JP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r>
              <a: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75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80</a:t>
            </a:r>
            <a:r>
              <a:rPr lang="ja-JP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歳の高齢者を体験してみませんか。</a:t>
            </a:r>
            <a:endParaRPr lang="en-US" altLang="ja-JP" sz="1300" b="1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02649AD2-E4CE-412E-8026-23A48D2F19FE}"/>
              </a:ext>
            </a:extLst>
          </p:cNvPr>
          <p:cNvSpPr txBox="1"/>
          <p:nvPr/>
        </p:nvSpPr>
        <p:spPr>
          <a:xfrm>
            <a:off x="4252200" y="3078088"/>
            <a:ext cx="272223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fontAlgn="ctr"/>
            <a:r>
              <a:rPr kumimoji="1" lang="ja-JP" altLang="en-US" sz="2400" b="1" spc="-1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高齢者疑似体験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14F748A2-D94E-444F-B193-E0998780FB6C}"/>
              </a:ext>
            </a:extLst>
          </p:cNvPr>
          <p:cNvSpPr txBox="1"/>
          <p:nvPr/>
        </p:nvSpPr>
        <p:spPr>
          <a:xfrm>
            <a:off x="4176810" y="4864232"/>
            <a:ext cx="913282" cy="2308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defTabSz="846000" fontAlgn="ctr">
              <a:lnSpc>
                <a:spcPts val="1800"/>
              </a:lnSpc>
            </a:pPr>
            <a:r>
              <a:rPr lang="ja-JP" altLang="en-US" sz="1300" b="1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受講生の声</a:t>
            </a:r>
            <a:endParaRPr lang="en-US" altLang="ja-JP" sz="1300" b="1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484C01E9-35A1-47AF-9963-886C6B42EAAF}"/>
              </a:ext>
            </a:extLst>
          </p:cNvPr>
          <p:cNvSpPr txBox="1"/>
          <p:nvPr/>
        </p:nvSpPr>
        <p:spPr>
          <a:xfrm>
            <a:off x="4151049" y="3583304"/>
            <a:ext cx="291234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fontAlgn="ctr"/>
            <a:r>
              <a:rPr kumimoji="1"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日時：火曜日～金曜日（随時）</a:t>
            </a:r>
            <a:endParaRPr kumimoji="1" lang="en-US" altLang="ja-JP" sz="1600" b="1" dirty="0">
              <a:solidFill>
                <a:srgbClr val="604C3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105B33B3-11A5-44E6-880E-5631A3472916}"/>
              </a:ext>
            </a:extLst>
          </p:cNvPr>
          <p:cNvSpPr txBox="1"/>
          <p:nvPr/>
        </p:nvSpPr>
        <p:spPr>
          <a:xfrm>
            <a:off x="4176810" y="3888951"/>
            <a:ext cx="198462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fontAlgn="ctr"/>
            <a:r>
              <a:rPr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時間：</a:t>
            </a:r>
            <a:r>
              <a:rPr lang="en-US" altLang="ja-JP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1.5</a:t>
            </a:r>
            <a:r>
              <a:rPr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</a:t>
            </a:r>
            <a:endParaRPr kumimoji="1" lang="ja-JP" altLang="en-US" sz="1600" b="1" dirty="0">
              <a:solidFill>
                <a:srgbClr val="604C3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81E9815F-F1B2-4745-9837-3C7BA88C8804}"/>
              </a:ext>
            </a:extLst>
          </p:cNvPr>
          <p:cNvSpPr txBox="1"/>
          <p:nvPr/>
        </p:nvSpPr>
        <p:spPr>
          <a:xfrm>
            <a:off x="4176810" y="5142731"/>
            <a:ext cx="2772000" cy="784830"/>
          </a:xfrm>
          <a:prstGeom prst="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defTabSz="846000" fontAlgn="ctr">
              <a:lnSpc>
                <a:spcPts val="1800"/>
              </a:lnSpc>
            </a:pPr>
            <a:r>
              <a:rPr lang="ja-JP" altLang="en-US" sz="105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高齢者のペースにあわせることが大</a:t>
            </a:r>
            <a:endParaRPr lang="en-US" altLang="ja-JP" sz="1200" b="1" dirty="0">
              <a:solidFill>
                <a:srgbClr val="5E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1800"/>
              </a:lnSpc>
            </a:pPr>
            <a:r>
              <a:rPr lang="en-US" altLang="ja-JP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切だと感じた。</a:t>
            </a:r>
            <a:endParaRPr lang="en-US" altLang="ja-JP" sz="1200" b="1" dirty="0">
              <a:solidFill>
                <a:srgbClr val="5E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1800"/>
              </a:lnSpc>
            </a:pPr>
            <a:r>
              <a:rPr lang="ja-JP" altLang="en-US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・高齢者の気持ちがわかった。</a:t>
            </a:r>
            <a:endParaRPr lang="en-US" altLang="ja-JP" sz="1200" b="1" dirty="0">
              <a:solidFill>
                <a:srgbClr val="5E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91"/>
          <a:stretch/>
        </p:blipFill>
        <p:spPr>
          <a:xfrm>
            <a:off x="6073938" y="2461614"/>
            <a:ext cx="1279159" cy="837961"/>
          </a:xfrm>
          <a:prstGeom prst="rect">
            <a:avLst/>
          </a:prstGeom>
        </p:spPr>
      </p:pic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BCDB1774-1570-482B-9A7B-8154B2D334A6}"/>
              </a:ext>
            </a:extLst>
          </p:cNvPr>
          <p:cNvCxnSpPr/>
          <p:nvPr/>
        </p:nvCxnSpPr>
        <p:spPr>
          <a:xfrm>
            <a:off x="4176810" y="3456873"/>
            <a:ext cx="273964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44A0C68-F3B8-4AEF-AD78-78D86EC6A313}"/>
              </a:ext>
            </a:extLst>
          </p:cNvPr>
          <p:cNvGrpSpPr/>
          <p:nvPr/>
        </p:nvGrpSpPr>
        <p:grpSpPr>
          <a:xfrm>
            <a:off x="372236" y="6367636"/>
            <a:ext cx="3413994" cy="3267568"/>
            <a:chOff x="372236" y="5963533"/>
            <a:chExt cx="3413994" cy="3267568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1373E6F9-78EB-460D-87D7-6F5DC08D434E}"/>
                </a:ext>
              </a:extLst>
            </p:cNvPr>
            <p:cNvSpPr txBox="1"/>
            <p:nvPr/>
          </p:nvSpPr>
          <p:spPr>
            <a:xfrm>
              <a:off x="726230" y="6405672"/>
              <a:ext cx="3060000" cy="2825429"/>
            </a:xfrm>
            <a:prstGeom prst="rect">
              <a:avLst/>
            </a:prstGeom>
            <a:pattFill prst="pct30">
              <a:fgClr>
                <a:srgbClr val="FFFFCC"/>
              </a:fgClr>
              <a:bgClr>
                <a:schemeClr val="bg1"/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6CF3313F-46D3-48A4-94E4-011BCDE16BE6}"/>
                </a:ext>
              </a:extLst>
            </p:cNvPr>
            <p:cNvSpPr txBox="1"/>
            <p:nvPr/>
          </p:nvSpPr>
          <p:spPr>
            <a:xfrm>
              <a:off x="1005069" y="6591996"/>
              <a:ext cx="2480044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fontAlgn="ctr"/>
              <a:r>
                <a:rPr kumimoji="1" lang="ja-JP" altLang="en-US" sz="2400" b="1" spc="-100" dirty="0">
                  <a:solidFill>
                    <a:schemeClr val="accent5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車いす体験</a:t>
              </a:r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2C16088E-C3C0-44BC-B19C-D26A85260624}"/>
                </a:ext>
              </a:extLst>
            </p:cNvPr>
            <p:cNvSpPr txBox="1"/>
            <p:nvPr/>
          </p:nvSpPr>
          <p:spPr>
            <a:xfrm>
              <a:off x="867908" y="7388966"/>
              <a:ext cx="180805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fontAlgn="ctr"/>
              <a:r>
                <a:rPr lang="ja-JP" altLang="en-US" sz="1600" b="1" dirty="0">
                  <a:solidFill>
                    <a:srgbClr val="604C3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時間：</a:t>
              </a:r>
              <a:r>
                <a:rPr lang="en-US" altLang="ja-JP" sz="1600" b="1" dirty="0">
                  <a:solidFill>
                    <a:srgbClr val="604C3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600" b="1" dirty="0">
                  <a:solidFill>
                    <a:srgbClr val="604C3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時間</a:t>
              </a:r>
              <a:endParaRPr kumimoji="1"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38565467-5537-49C0-AB87-1340ACD87A35}"/>
                </a:ext>
              </a:extLst>
            </p:cNvPr>
            <p:cNvSpPr txBox="1"/>
            <p:nvPr/>
          </p:nvSpPr>
          <p:spPr>
            <a:xfrm>
              <a:off x="867908" y="7648742"/>
              <a:ext cx="2758146" cy="48731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defTabSz="846000" fontAlgn="ctr">
                <a:lnSpc>
                  <a:spcPts val="1900"/>
                </a:lnSpc>
              </a:pPr>
              <a:r>
                <a:rPr lang="ja-JP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50" charset="-128"/>
                </a:rPr>
                <a:t>車いすの種類や車いすの介助の仕方について、学んでみませんか。</a:t>
              </a:r>
              <a:endParaRPr lang="en-US" altLang="ja-JP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D8003D11-AA5A-4591-AC3F-C6DAC0BA6E95}"/>
                </a:ext>
              </a:extLst>
            </p:cNvPr>
            <p:cNvSpPr txBox="1"/>
            <p:nvPr/>
          </p:nvSpPr>
          <p:spPr>
            <a:xfrm>
              <a:off x="886405" y="8172560"/>
              <a:ext cx="848787" cy="20374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defTabSz="846000" fontAlgn="ctr">
                <a:lnSpc>
                  <a:spcPts val="1800"/>
                </a:lnSpc>
              </a:pPr>
              <a:r>
                <a:rPr lang="ja-JP" altLang="en-US" sz="1300" b="1" dirty="0">
                  <a:solidFill>
                    <a:srgbClr val="C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50" charset="-128"/>
                </a:rPr>
                <a:t>受講生の声</a:t>
              </a:r>
              <a:endParaRPr lang="en-US" altLang="ja-JP" sz="1300" b="1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217E3B47-BEE3-4CE9-A079-33569B7E0EB9}"/>
                </a:ext>
              </a:extLst>
            </p:cNvPr>
            <p:cNvSpPr txBox="1"/>
            <p:nvPr/>
          </p:nvSpPr>
          <p:spPr>
            <a:xfrm>
              <a:off x="862721" y="8483456"/>
              <a:ext cx="2772000" cy="55399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73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defTabSz="846000" fontAlgn="ctr">
                <a:lnSpc>
                  <a:spcPts val="1800"/>
                </a:lnSpc>
              </a:pPr>
              <a:r>
                <a:rPr lang="ja-JP" altLang="en-US" sz="1200" b="1" dirty="0">
                  <a:solidFill>
                    <a:srgbClr val="5E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anose="020B0604030504040204" pitchFamily="50" charset="-128"/>
                </a:rPr>
                <a:t>・車いすにもいろいろな種類があるこ</a:t>
              </a:r>
              <a:endParaRPr lang="en-US" altLang="ja-JP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endParaRPr>
            </a:p>
            <a:p>
              <a:pPr defTabSz="846000" fontAlgn="ctr">
                <a:lnSpc>
                  <a:spcPts val="1800"/>
                </a:lnSpc>
              </a:pPr>
              <a:r>
                <a:rPr lang="en-US" altLang="ja-JP" sz="1200" b="1" dirty="0">
                  <a:solidFill>
                    <a:srgbClr val="5E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1200" b="1" dirty="0">
                  <a:solidFill>
                    <a:srgbClr val="5E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anose="020B0604030504040204" pitchFamily="50" charset="-128"/>
                </a:rPr>
                <a:t>とがわかった。</a:t>
              </a:r>
              <a:endParaRPr lang="en-US" altLang="ja-JP" sz="1200" b="1" dirty="0">
                <a:solidFill>
                  <a:srgbClr val="5E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179383">
              <a:off x="372236" y="5963533"/>
              <a:ext cx="1288448" cy="1452590"/>
            </a:xfrm>
            <a:prstGeom prst="rect">
              <a:avLst/>
            </a:prstGeom>
          </p:spPr>
        </p:pic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BD37882-084B-4613-B043-A6278006BFD2}"/>
              </a:ext>
            </a:extLst>
          </p:cNvPr>
          <p:cNvSpPr txBox="1"/>
          <p:nvPr/>
        </p:nvSpPr>
        <p:spPr>
          <a:xfrm>
            <a:off x="4069935" y="7500800"/>
            <a:ext cx="3060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defTabSz="846000" fontAlgn="ctr">
              <a:lnSpc>
                <a:spcPts val="1800"/>
              </a:lnSpc>
            </a:pP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・ 事前に電話予約（</a:t>
            </a:r>
            <a:r>
              <a:rPr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受講希望日の１ヵ月</a:t>
            </a:r>
            <a:endParaRPr lang="en-US" altLang="ja-JP" sz="1300" b="1" u="sng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1800"/>
              </a:lnSpc>
            </a:pP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3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前までに</a:t>
            </a: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）が必要です。</a:t>
            </a:r>
            <a:endParaRPr lang="en-US" altLang="ja-JP" sz="1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600"/>
              </a:lnSpc>
            </a:pPr>
            <a:r>
              <a:rPr lang="en-US" altLang="ja-JP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 </a:t>
            </a:r>
          </a:p>
          <a:p>
            <a:pPr defTabSz="846000" fontAlgn="ctr">
              <a:lnSpc>
                <a:spcPts val="1800"/>
              </a:lnSpc>
            </a:pP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・ ご希望のコースをお選び下さい。</a:t>
            </a:r>
            <a:endParaRPr lang="en-US" altLang="ja-JP" sz="1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600"/>
              </a:lnSpc>
            </a:pPr>
            <a:r>
              <a:rPr lang="en-US" altLang="ja-JP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 </a:t>
            </a:r>
          </a:p>
          <a:p>
            <a:pPr defTabSz="846000" fontAlgn="ctr">
              <a:lnSpc>
                <a:spcPts val="1800"/>
              </a:lnSpc>
            </a:pP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・ ２０名までの団体でお申し込み下さい。</a:t>
            </a:r>
            <a:endParaRPr lang="en-US" altLang="ja-JP" sz="1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600"/>
              </a:lnSpc>
            </a:pPr>
            <a:r>
              <a:rPr lang="en-US" altLang="ja-JP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  </a:t>
            </a:r>
          </a:p>
          <a:p>
            <a:pPr defTabSz="846000" fontAlgn="ctr">
              <a:lnSpc>
                <a:spcPts val="1800"/>
              </a:lnSpc>
            </a:pP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・ 受講料は無料です。</a:t>
            </a:r>
            <a:endParaRPr lang="en-US" altLang="ja-JP" sz="1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1800"/>
              </a:lnSpc>
            </a:pP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　　　   </a:t>
            </a:r>
            <a:r>
              <a:rPr lang="en-US" altLang="ja-JP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ただし、保険料等実費を</a:t>
            </a:r>
            <a:endParaRPr lang="en-US" altLang="ja-JP" sz="13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defTabSz="846000" fontAlgn="ctr">
              <a:lnSpc>
                <a:spcPts val="1800"/>
              </a:lnSpc>
            </a:pPr>
            <a:r>
              <a:rPr lang="ja-JP" altLang="en-US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　　　　　　    徴収する場合があります。</a:t>
            </a:r>
            <a:r>
              <a:rPr lang="en-US" altLang="ja-JP" sz="13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】</a:t>
            </a:r>
          </a:p>
        </p:txBody>
      </p:sp>
      <p:pic>
        <p:nvPicPr>
          <p:cNvPr id="70" name="Picture 10">
            <a:extLst>
              <a:ext uri="{FF2B5EF4-FFF2-40B4-BE49-F238E27FC236}">
                <a16:creationId xmlns:a16="http://schemas.microsoft.com/office/drawing/2014/main" id="{30D825E4-0896-4BCF-BF80-BD30EF70A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60992" y="7647101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10">
            <a:extLst>
              <a:ext uri="{FF2B5EF4-FFF2-40B4-BE49-F238E27FC236}">
                <a16:creationId xmlns:a16="http://schemas.microsoft.com/office/drawing/2014/main" id="{81377860-4619-4A9E-B181-EDF29D115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696" y="8177396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0">
            <a:extLst>
              <a:ext uri="{FF2B5EF4-FFF2-40B4-BE49-F238E27FC236}">
                <a16:creationId xmlns:a16="http://schemas.microsoft.com/office/drawing/2014/main" id="{08E4E40A-06D6-41A1-9256-EEB523813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696" y="8497448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0">
            <a:extLst>
              <a:ext uri="{FF2B5EF4-FFF2-40B4-BE49-F238E27FC236}">
                <a16:creationId xmlns:a16="http://schemas.microsoft.com/office/drawing/2014/main" id="{AD5D3A27-A6E6-46EC-8232-53CD0575B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1049" y="8789938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7954A9C-3D4A-4A84-AED4-90512A32E59F}"/>
              </a:ext>
            </a:extLst>
          </p:cNvPr>
          <p:cNvGrpSpPr/>
          <p:nvPr/>
        </p:nvGrpSpPr>
        <p:grpSpPr>
          <a:xfrm>
            <a:off x="3944" y="101867"/>
            <a:ext cx="7771631" cy="2170736"/>
            <a:chOff x="-75393" y="103060"/>
            <a:chExt cx="7771631" cy="2170736"/>
          </a:xfrm>
        </p:grpSpPr>
        <p:pic>
          <p:nvPicPr>
            <p:cNvPr id="48" name="図 47" descr="レイヤー-6.png">
              <a:extLst>
                <a:ext uri="{FF2B5EF4-FFF2-40B4-BE49-F238E27FC236}">
                  <a16:creationId xmlns:a16="http://schemas.microsoft.com/office/drawing/2014/main" id="{F7563D87-8253-44AE-8493-53AF7D5EAE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7740"/>
            <a:stretch/>
          </p:blipFill>
          <p:spPr>
            <a:xfrm>
              <a:off x="-75393" y="103060"/>
              <a:ext cx="7771631" cy="2170736"/>
            </a:xfrm>
            <a:prstGeom prst="rect">
              <a:avLst/>
            </a:prstGeom>
          </p:spPr>
        </p:pic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B5F2ED0A-8562-4441-BC9F-E7E1978F758A}"/>
                </a:ext>
              </a:extLst>
            </p:cNvPr>
            <p:cNvSpPr/>
            <p:nvPr/>
          </p:nvSpPr>
          <p:spPr>
            <a:xfrm>
              <a:off x="563683" y="573213"/>
              <a:ext cx="6486915" cy="1404224"/>
            </a:xfrm>
            <a:prstGeom prst="rect">
              <a:avLst/>
            </a:prstGeom>
            <a:pattFill prst="pct80">
              <a:fgClr>
                <a:schemeClr val="accent6">
                  <a:lumMod val="20000"/>
                  <a:lumOff val="8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890AF373-2C96-4D25-8377-F3B43F5B62AA}"/>
                </a:ext>
              </a:extLst>
            </p:cNvPr>
            <p:cNvSpPr/>
            <p:nvPr/>
          </p:nvSpPr>
          <p:spPr>
            <a:xfrm>
              <a:off x="1005069" y="668332"/>
              <a:ext cx="5611226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ja-JP" altLang="en-US" sz="3600" dirty="0">
                  <a:ln w="0"/>
                  <a:solidFill>
                    <a:srgbClr val="6633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福祉用具体験講座</a:t>
              </a:r>
              <a:r>
                <a:rPr lang="en-US" altLang="ja-JP" sz="3600" dirty="0">
                  <a:ln w="0"/>
                  <a:solidFill>
                    <a:srgbClr val="6633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Ⅰ</a:t>
              </a:r>
              <a:r>
                <a:rPr lang="ja-JP" altLang="en-US" sz="3600" dirty="0">
                  <a:ln w="0"/>
                  <a:solidFill>
                    <a:srgbClr val="6633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・</a:t>
              </a:r>
              <a:r>
                <a:rPr lang="en-US" altLang="ja-JP" sz="3600" dirty="0">
                  <a:ln w="0"/>
                  <a:solidFill>
                    <a:srgbClr val="6633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Ⅱ</a:t>
              </a:r>
            </a:p>
            <a:p>
              <a:pPr algn="ctr"/>
              <a:r>
                <a:rPr lang="ja-JP" altLang="en-US" sz="3600" dirty="0">
                  <a:ln w="0"/>
                  <a:solidFill>
                    <a:srgbClr val="6633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募 集 の ご 案 内</a:t>
              </a: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AA04ED3B-20A9-4CA2-8965-8E93D1691D32}"/>
              </a:ext>
            </a:extLst>
          </p:cNvPr>
          <p:cNvGrpSpPr/>
          <p:nvPr/>
        </p:nvGrpSpPr>
        <p:grpSpPr>
          <a:xfrm rot="3421263">
            <a:off x="6031944" y="1421192"/>
            <a:ext cx="1363144" cy="1071300"/>
            <a:chOff x="1771618" y="-1023745"/>
            <a:chExt cx="1615482" cy="1273350"/>
          </a:xfrm>
        </p:grpSpPr>
        <p:pic>
          <p:nvPicPr>
            <p:cNvPr id="1034" name="Picture 10">
              <a:extLst>
                <a:ext uri="{FF2B5EF4-FFF2-40B4-BE49-F238E27FC236}">
                  <a16:creationId xmlns:a16="http://schemas.microsoft.com/office/drawing/2014/main" id="{EF68FA38-9EF1-4EDE-8424-83BFE21309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852371">
              <a:off x="1823481" y="-1023745"/>
              <a:ext cx="1563619" cy="1273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FDE90183-8450-4643-AB1E-C9F7EC8F8682}"/>
                </a:ext>
              </a:extLst>
            </p:cNvPr>
            <p:cNvSpPr/>
            <p:nvPr/>
          </p:nvSpPr>
          <p:spPr>
            <a:xfrm rot="19909751">
              <a:off x="1771618" y="-829825"/>
              <a:ext cx="1418957" cy="8413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2000" dirty="0">
                  <a:solidFill>
                    <a:schemeClr val="bg1"/>
                  </a:solidFill>
                  <a:latin typeface="HGPSoeiKakugothicUB" pitchFamily="34" charset="-128"/>
                  <a:ea typeface="HGPSoeiKakugothicUB" pitchFamily="34" charset="-128"/>
                </a:rPr>
                <a:t>受講料</a:t>
              </a:r>
              <a:endParaRPr lang="en-US" altLang="ja-JP" sz="20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endParaRPr>
            </a:p>
            <a:p>
              <a:pPr algn="ctr"/>
              <a:r>
                <a:rPr lang="zh-CN" altLang="en-US" sz="2000" dirty="0">
                  <a:solidFill>
                    <a:schemeClr val="bg1"/>
                  </a:solidFill>
                  <a:latin typeface="HGPSoeiKakugothicUB" pitchFamily="34" charset="-128"/>
                  <a:ea typeface="HGPSoeiKakugothicUB" pitchFamily="34" charset="-128"/>
                </a:rPr>
                <a:t>無料</a:t>
              </a:r>
            </a:p>
          </p:txBody>
        </p: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4FB80AC-6FEF-49C7-8171-2BC9968AE3CE}"/>
              </a:ext>
            </a:extLst>
          </p:cNvPr>
          <p:cNvSpPr txBox="1"/>
          <p:nvPr/>
        </p:nvSpPr>
        <p:spPr>
          <a:xfrm>
            <a:off x="835047" y="7469104"/>
            <a:ext cx="291234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fontAlgn="ctr"/>
            <a:r>
              <a:rPr kumimoji="1" lang="ja-JP" altLang="en-US" sz="1600" b="1" dirty="0">
                <a:solidFill>
                  <a:srgbClr val="604C3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日時：火曜日～金曜日（随時）</a:t>
            </a:r>
            <a:endParaRPr kumimoji="1" lang="en-US" altLang="ja-JP" sz="1600" b="1" dirty="0">
              <a:solidFill>
                <a:srgbClr val="604C3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8A0F3E69-E726-464E-B6B5-14AA916BADE7}"/>
              </a:ext>
            </a:extLst>
          </p:cNvPr>
          <p:cNvCxnSpPr/>
          <p:nvPr/>
        </p:nvCxnSpPr>
        <p:spPr>
          <a:xfrm>
            <a:off x="935568" y="7393946"/>
            <a:ext cx="273964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33103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askul_trimming_a</Template>
  <TotalTime>818</TotalTime>
  <Words>311</Words>
  <Application>Microsoft Office PowerPoint</Application>
  <PresentationFormat>ユーザー設定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BIZ UDPゴシック</vt:lpstr>
      <vt:lpstr>HGPｺﾞｼｯｸE</vt:lpstr>
      <vt:lpstr>HGP創英角ｺﾞｼｯｸUB</vt:lpstr>
      <vt:lpstr>HGP創英角ｺﾞｼｯｸUB</vt:lpstr>
      <vt:lpstr>HGP創英角ﾎﾟｯﾌﾟ体</vt:lpstr>
      <vt:lpstr>HGSｺﾞｼｯｸE</vt:lpstr>
      <vt:lpstr>ＭＳ Ｐゴシック</vt:lpstr>
      <vt:lpstr>メイリオ</vt:lpstr>
      <vt:lpstr>小塚ゴシック Pro R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011231-13</cp:lastModifiedBy>
  <cp:revision>88</cp:revision>
  <cp:lastPrinted>2022-03-24T07:49:30Z</cp:lastPrinted>
  <dcterms:created xsi:type="dcterms:W3CDTF">2018-04-24T04:52:47Z</dcterms:created>
  <dcterms:modified xsi:type="dcterms:W3CDTF">2022-03-24T07:51:09Z</dcterms:modified>
</cp:coreProperties>
</file>